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6"/>
  </p:notesMasterIdLst>
  <p:sldIdLst>
    <p:sldId id="256" r:id="rId2"/>
    <p:sldId id="260" r:id="rId3"/>
    <p:sldId id="263" r:id="rId4"/>
    <p:sldId id="264" r:id="rId5"/>
    <p:sldId id="269" r:id="rId6"/>
    <p:sldId id="317" r:id="rId7"/>
    <p:sldId id="271" r:id="rId8"/>
    <p:sldId id="322" r:id="rId9"/>
    <p:sldId id="323" r:id="rId10"/>
    <p:sldId id="313" r:id="rId11"/>
    <p:sldId id="324" r:id="rId12"/>
    <p:sldId id="314" r:id="rId13"/>
    <p:sldId id="316" r:id="rId14"/>
    <p:sldId id="280" r:id="rId15"/>
  </p:sldIdLst>
  <p:sldSz cx="24382413" cy="13716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Sora Light" panose="020B0604020202020204" charset="0"/>
      <p:regular r:id="rId25"/>
    </p:embeddedFont>
    <p:embeddedFont>
      <p:font typeface="Space Grotesk Bold" panose="020B0604020202020204" charset="0"/>
      <p:bold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8080"/>
    <a:srgbClr val="66FFCC"/>
    <a:srgbClr val="FF9933"/>
    <a:srgbClr val="FF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75617-D144-4D64-BC15-0F94A0F73F76}" v="618" dt="2022-07-19T03:29:17.218"/>
    <p1510:client id="{3E31F8D0-DF19-4F29-BA93-263D4834C454}" v="1" dt="2022-07-18T23:35:29.745"/>
    <p1510:client id="{6D9B6179-01AB-448B-A7BE-348E02C05F32}" v="689" dt="2022-07-19T01:45:36.755"/>
    <p1510:client id="{EDF6BA58-4D43-4EAF-8711-FDA9320E372D}" v="57" dt="2022-07-19T02:10:14.8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54" autoAdjust="0"/>
  </p:normalViewPr>
  <p:slideViewPr>
    <p:cSldViewPr snapToGrid="0" showGuides="1">
      <p:cViewPr varScale="1">
        <p:scale>
          <a:sx n="54" d="100"/>
          <a:sy n="54" d="100"/>
        </p:scale>
        <p:origin x="600" y="5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D97D6-4A1F-4EE1-BDA7-28997AC18918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ACCB4-0FF3-441B-8A15-C3DA49ACC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3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ACCB4-0FF3-441B-8A15-C3DA49ACC9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D37A3499-F6C1-47FF-B432-4E71FB14D6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2100" y="6864659"/>
            <a:ext cx="18719800" cy="914096"/>
          </a:xfrm>
          <a:prstGeom prst="rect">
            <a:avLst/>
          </a:prstGeom>
        </p:spPr>
        <p:txBody>
          <a:bodyPr wrap="square" lIns="10800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PowerPoint Template</a:t>
            </a:r>
            <a:endParaRPr lang="x-none" dirty="0"/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C62B58D0-E1C1-46E9-ACC5-BF81719C36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39552" y="12083485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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951450" y="12083373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EA99D55-8F92-46C9-AE9F-090771BE7D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30872" y="12305500"/>
            <a:ext cx="386199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Companypage</a:t>
            </a:r>
            <a:endParaRPr lang="x-none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6707C70-2B0B-4CE5-BB68-7ED6322E4A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981362" y="12305500"/>
            <a:ext cx="461287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Yourwebsite.com</a:t>
            </a:r>
            <a:endParaRPr lang="x-none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D72F669-890A-44AE-A28E-D3A048ACC6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093259" y="12305500"/>
            <a:ext cx="386040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Companyname</a:t>
            </a:r>
            <a:endParaRPr lang="x-non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6B8D49-5906-4A0A-AEF9-BC5263BCDD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30513" y="4457247"/>
            <a:ext cx="18721387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8000" spc="-4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Crypto</a:t>
            </a:r>
            <a:r>
              <a:rPr lang="uk-UA" dirty="0"/>
              <a:t> </a:t>
            </a:r>
            <a:r>
              <a:rPr lang="en-US" dirty="0"/>
              <a:t>market</a:t>
            </a:r>
            <a:endParaRPr lang="x-none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90650" y="12083373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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84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110963" y="2550061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931" y="3034887"/>
            <a:ext cx="8640763" cy="310238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Banking on </a:t>
            </a:r>
            <a:r>
              <a:rPr lang="en-US" dirty="0" err="1"/>
              <a:t>Blockchain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36009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lacus, </a:t>
            </a:r>
            <a:r>
              <a:rPr lang="en-US" dirty="0" err="1"/>
              <a:t>porttitor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id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. Integer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porta,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at,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274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2898706" y="2550061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29718" y="3028282"/>
            <a:ext cx="8640763" cy="310899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An upgrade of trust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29720" y="6860268"/>
            <a:ext cx="8640762" cy="28282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Morbi</a:t>
            </a:r>
            <a:r>
              <a:rPr lang="en-US" dirty="0"/>
              <a:t> et ipsum </a:t>
            </a:r>
            <a:r>
              <a:rPr lang="en-US" dirty="0" err="1"/>
              <a:t>rhoncus</a:t>
            </a:r>
            <a:r>
              <a:rPr lang="en-US" dirty="0"/>
              <a:t>, maximus </a:t>
            </a:r>
            <a:r>
              <a:rPr lang="en-US" dirty="0" err="1"/>
              <a:t>diam</a:t>
            </a:r>
            <a:r>
              <a:rPr lang="en-US" dirty="0"/>
              <a:t> vitae,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ante,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5507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11471275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137" y="3034887"/>
            <a:ext cx="8640763" cy="310238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Money for </a:t>
            </a:r>
            <a:br>
              <a:rPr lang="en-US" dirty="0"/>
            </a:br>
            <a:r>
              <a:rPr lang="en-US" dirty="0"/>
              <a:t>the people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42686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Sed</a:t>
            </a:r>
            <a:r>
              <a:rPr lang="en-US" dirty="0"/>
              <a:t> et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nisi dolor,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ut.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Maecenas </a:t>
            </a:r>
            <a:r>
              <a:rPr lang="en-US" dirty="0" err="1"/>
              <a:t>tristique</a:t>
            </a:r>
            <a:r>
              <a:rPr lang="en-US" dirty="0"/>
              <a:t> quam </a:t>
            </a:r>
            <a:r>
              <a:rPr lang="en-US" dirty="0" err="1"/>
              <a:t>purus</a:t>
            </a:r>
            <a:r>
              <a:rPr lang="en-US" dirty="0"/>
              <a:t>, id </a:t>
            </a:r>
            <a:r>
              <a:rPr lang="en-US" dirty="0" err="1"/>
              <a:t>rutrum</a:t>
            </a:r>
            <a:r>
              <a:rPr lang="en-US" dirty="0"/>
              <a:t> mi </a:t>
            </a:r>
            <a:r>
              <a:rPr lang="en-US" dirty="0" err="1"/>
              <a:t>aliquet</a:t>
            </a:r>
            <a:r>
              <a:rPr lang="en-US" dirty="0"/>
              <a:t> ac. </a:t>
            </a:r>
          </a:p>
        </p:txBody>
      </p:sp>
    </p:spTree>
    <p:extLst>
      <p:ext uri="{BB962C8B-B14F-4D97-AF65-F5344CB8AC3E}">
        <p14:creationId xmlns:p14="http://schemas.microsoft.com/office/powerpoint/2010/main" val="1957773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2911138" y="0"/>
            <a:ext cx="11471275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29718" y="3028282"/>
            <a:ext cx="8640763" cy="310899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Blockchains</a:t>
            </a:r>
            <a:r>
              <a:rPr lang="en-US" dirty="0"/>
              <a:t> that scale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29720" y="6860268"/>
            <a:ext cx="8640762" cy="43211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ex, </a:t>
            </a:r>
            <a:r>
              <a:rPr lang="en-US" dirty="0" err="1"/>
              <a:t>sed</a:t>
            </a:r>
            <a:r>
              <a:rPr lang="en-US" dirty="0"/>
              <a:t> pharetra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vitae. </a:t>
            </a:r>
            <a:r>
              <a:rPr lang="en-US" dirty="0" err="1"/>
              <a:t>Ut</a:t>
            </a:r>
            <a:r>
              <a:rPr lang="en-US" dirty="0"/>
              <a:t> dictum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at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Maecenas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porta,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2066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24382413" cy="6137275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30512" y="7467394"/>
            <a:ext cx="18002251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Blockchains</a:t>
            </a:r>
            <a:r>
              <a:rPr lang="en-US" dirty="0"/>
              <a:t> that scale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30513" y="9737725"/>
            <a:ext cx="18003043" cy="21605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 In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. Nunc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a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794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7578725"/>
            <a:ext cx="24382413" cy="6137275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5710238" y="1706356"/>
            <a:ext cx="15841662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in action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5710239" y="3977138"/>
            <a:ext cx="15841662" cy="210807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nunc</a:t>
            </a:r>
            <a:r>
              <a:rPr lang="en-US" dirty="0"/>
              <a:t> et </a:t>
            </a:r>
            <a:r>
              <a:rPr lang="en-US" dirty="0" err="1"/>
              <a:t>dignissim</a:t>
            </a:r>
            <a:r>
              <a:rPr lang="en-US" dirty="0"/>
              <a:t>. Nunc a quam at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a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gravida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6147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95388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200">
                <a:solidFill>
                  <a:schemeClr val="bg1"/>
                </a:solidFill>
                <a:latin typeface="Font Awesome 5 Brands Regular" panose="02000503000000000000" pitchFamily="50" charset="0"/>
              </a:defRPr>
            </a:lvl1pPr>
          </a:lstStyle>
          <a:p>
            <a:pPr lvl="0"/>
            <a:r>
              <a:rPr lang="en-US" dirty="0"/>
              <a:t></a:t>
            </a:r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312469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8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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751206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8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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675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diam vestibulum, fringilla velit non malesuada.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What we do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7320741"/>
            <a:ext cx="5029426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Crypto trading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677287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facilisis, iaculis sem viverra, dignissim.</a:t>
            </a:r>
            <a:endParaRPr lang="ru-RU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677287" y="7320741"/>
            <a:ext cx="5029426" cy="778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Investments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7232313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</a:t>
            </a:r>
            <a:br>
              <a:rPr lang="pt-BR" dirty="0"/>
            </a:br>
            <a:r>
              <a:rPr lang="pt-BR" dirty="0"/>
              <a:t>Nam nec nunc tortor.</a:t>
            </a:r>
            <a:endParaRPr lang="ru-RU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17232313" y="7320741"/>
            <a:ext cx="5029426" cy="778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dev</a:t>
            </a:r>
          </a:p>
        </p:txBody>
      </p:sp>
    </p:spTree>
    <p:extLst>
      <p:ext uri="{BB962C8B-B14F-4D97-AF65-F5344CB8AC3E}">
        <p14:creationId xmlns:p14="http://schemas.microsoft.com/office/powerpoint/2010/main" val="3007552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890863" y="8837725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Brands Regular" panose="02000503000000000000" pitchFamily="50" charset="0"/>
              </a:defRPr>
            </a:lvl1pPr>
          </a:lstStyle>
          <a:p>
            <a:pPr lvl="0"/>
            <a:r>
              <a:rPr lang="en-US" dirty="0"/>
              <a:t></a:t>
            </a:r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91550" y="8837725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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292000" y="7397863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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08544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strategies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89063" y="6365875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Technical analysis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310688" y="4228394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Range</a:t>
            </a:r>
            <a:br>
              <a:rPr lang="en-US" dirty="0"/>
            </a:br>
            <a:r>
              <a:rPr lang="en-US" dirty="0"/>
              <a:t>trading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7230726" y="6365875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Playing Bitcoin volatility</a:t>
            </a:r>
          </a:p>
        </p:txBody>
      </p:sp>
    </p:spTree>
    <p:extLst>
      <p:ext uri="{BB962C8B-B14F-4D97-AF65-F5344CB8AC3E}">
        <p14:creationId xmlns:p14="http://schemas.microsoft.com/office/powerpoint/2010/main" val="1866912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191725" y="181768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uk-UA" dirty="0"/>
              <a:t>01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8925" y="3978275"/>
            <a:ext cx="6481763" cy="62047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We’re building</a:t>
            </a:r>
            <a:br>
              <a:rPr lang="en-US" dirty="0"/>
            </a:br>
            <a:r>
              <a:rPr lang="en-US" dirty="0"/>
              <a:t>a global brand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91725" y="541813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02</a:t>
            </a:r>
            <a:endParaRPr lang="x-none" dirty="0"/>
          </a:p>
        </p:txBody>
      </p:sp>
      <p:sp>
        <p:nvSpPr>
          <p:cNvPr id="18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91725" y="901858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03</a:t>
            </a:r>
            <a:endParaRPr lang="x-none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790863" y="226049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Integer </a:t>
            </a:r>
            <a:r>
              <a:rPr lang="en-US" dirty="0" err="1"/>
              <a:t>porttitor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non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.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586094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,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vitae, </a:t>
            </a:r>
            <a:r>
              <a:rPr lang="en-US" dirty="0" err="1"/>
              <a:t>posuere</a:t>
            </a:r>
            <a:r>
              <a:rPr lang="en-US" dirty="0"/>
              <a:t> quam.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946139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Proin commodo odio eu diam bibendum, quis tempor nisi luctus.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4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390650" y="3978275"/>
            <a:ext cx="4680000" cy="5759451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18311763" y="3978275"/>
            <a:ext cx="4680000" cy="5759451"/>
          </a:xfrm>
          <a:prstGeom prst="roundRect">
            <a:avLst>
              <a:gd name="adj" fmla="val 15537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46"/>
          </p:nvPr>
        </p:nvSpPr>
        <p:spPr>
          <a:xfrm>
            <a:off x="12671392" y="3978275"/>
            <a:ext cx="4680000" cy="5759451"/>
          </a:xfrm>
          <a:prstGeom prst="roundRect">
            <a:avLst>
              <a:gd name="adj" fmla="val 15928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7031021" y="3978275"/>
            <a:ext cx="4680000" cy="5759451"/>
          </a:xfrm>
          <a:prstGeom prst="roundRect">
            <a:avLst>
              <a:gd name="adj" fmla="val 15928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91443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401537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CEO and Founder</a:t>
            </a:r>
            <a:endParaRPr lang="ru-RU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6975173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Doe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985267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Executive Manager</a:t>
            </a:r>
            <a:endParaRPr lang="ru-RU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736210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Smith</a:t>
            </a: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2746304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Developer</a:t>
            </a:r>
            <a:endParaRPr lang="ru-RU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52" hasCustomPrompt="1"/>
          </p:nvPr>
        </p:nvSpPr>
        <p:spPr>
          <a:xfrm>
            <a:off x="18319995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Smith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8330089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Manager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team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610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2601073C-B6E4-4197-82ED-C6B3CDCC8A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0238" y="4708299"/>
            <a:ext cx="9359900" cy="6001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Stories</a:t>
            </a:r>
            <a:br>
              <a:rPr lang="en-US" dirty="0"/>
            </a:br>
            <a:r>
              <a:rPr lang="en-US" dirty="0"/>
              <a:t>Infographics</a:t>
            </a:r>
            <a:br>
              <a:rPr lang="en-US" dirty="0"/>
            </a:br>
            <a:r>
              <a:rPr lang="en-US" dirty="0"/>
              <a:t>Summary</a:t>
            </a:r>
            <a:br>
              <a:rPr lang="en-US" dirty="0"/>
            </a:br>
            <a:r>
              <a:rPr lang="en-US" dirty="0"/>
              <a:t>Contacts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399FF956-5A09-4499-A469-45EE1DD6F76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951450" y="4708299"/>
            <a:ext cx="1439862" cy="6001643"/>
          </a:xfrm>
          <a:prstGeom prst="rect">
            <a:avLst/>
          </a:prstGeom>
        </p:spPr>
        <p:txBody>
          <a:bodyPr wrap="square" lIns="3600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  <a:br>
              <a:rPr lang="en-US" dirty="0"/>
            </a:br>
            <a:r>
              <a:rPr lang="en-US" dirty="0"/>
              <a:t>04</a:t>
            </a:r>
            <a:br>
              <a:rPr lang="en-US" dirty="0"/>
            </a:br>
            <a:r>
              <a:rPr lang="en-US" dirty="0"/>
              <a:t>28</a:t>
            </a:r>
            <a:br>
              <a:rPr lang="en-US" dirty="0"/>
            </a:br>
            <a:r>
              <a:rPr lang="en-US" dirty="0"/>
              <a:t>48</a:t>
            </a:r>
            <a:br>
              <a:rPr lang="en-US" dirty="0"/>
            </a:br>
            <a:r>
              <a:rPr lang="en-US" dirty="0"/>
              <a:t>51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90306" y="1826832"/>
            <a:ext cx="14400213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 of contents</a:t>
            </a:r>
            <a:endParaRPr lang="x-none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280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672606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111128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675" y="6509023"/>
            <a:ext cx="5029426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7232313" y="6509023"/>
            <a:ext cx="5025798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</a:t>
            </a:r>
            <a:br>
              <a:rPr lang="pt-BR" dirty="0"/>
            </a:br>
            <a:r>
              <a:rPr lang="pt-BR" dirty="0"/>
              <a:t>a iaculis eu, condimentum.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673798" y="6509023"/>
            <a:ext cx="5036403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tincidunt massa eget nisi finibus, pulvinar tempor quam.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10006782"/>
            <a:ext cx="5029426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673798" y="10006782"/>
            <a:ext cx="5036403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Smith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232313" y="10006782"/>
            <a:ext cx="5040312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Joana Doe</a:t>
            </a:r>
          </a:p>
        </p:txBody>
      </p:sp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549650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Testimonials</a:t>
            </a:r>
          </a:p>
        </p:txBody>
      </p:sp>
    </p:spTree>
    <p:extLst>
      <p:ext uri="{BB962C8B-B14F-4D97-AF65-F5344CB8AC3E}">
        <p14:creationId xmlns:p14="http://schemas.microsoft.com/office/powerpoint/2010/main" val="21898284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390650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6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390650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7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2286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8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032286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2673922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29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2673922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30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8315559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31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315559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clients</a:t>
            </a:r>
          </a:p>
        </p:txBody>
      </p:sp>
    </p:spTree>
    <p:extLst>
      <p:ext uri="{BB962C8B-B14F-4D97-AF65-F5344CB8AC3E}">
        <p14:creationId xmlns:p14="http://schemas.microsoft.com/office/powerpoint/2010/main" val="38610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Quotation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6430963" y="5029804"/>
            <a:ext cx="11520487" cy="398878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Success seems to be connected with action. Successful people keep moving. They make </a:t>
            </a:r>
            <a:br>
              <a:rPr lang="en-US" dirty="0"/>
            </a:br>
            <a:r>
              <a:rPr lang="en-US" dirty="0"/>
              <a:t>mistakes but they don’t quit.</a:t>
            </a:r>
            <a:endParaRPr lang="uk-UA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350999" y="9748611"/>
            <a:ext cx="4321175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22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70375" y="6397452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</a:t>
            </a:r>
            <a:endParaRPr lang="x-none" dirty="0"/>
          </a:p>
        </p:txBody>
      </p:sp>
      <p:sp>
        <p:nvSpPr>
          <p:cNvPr id="23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212038" y="6397452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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3068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2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2192000" y="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587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388268" y="3257550"/>
            <a:ext cx="9362282" cy="1329595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9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endParaRPr lang="uk-UA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630276" y="8297863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the most promising technology since the internet.</a:t>
            </a:r>
          </a:p>
        </p:txBody>
      </p:sp>
    </p:spTree>
    <p:extLst>
      <p:ext uri="{BB962C8B-B14F-4D97-AF65-F5344CB8AC3E}">
        <p14:creationId xmlns:p14="http://schemas.microsoft.com/office/powerpoint/2010/main" val="462517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3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12192000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2192000" y="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587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90649" y="3367818"/>
            <a:ext cx="8640763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 investment platform that makes it easy to buy, manage, or sell cryptocurrencies.</a:t>
            </a:r>
          </a:p>
        </p:txBody>
      </p:sp>
    </p:spTree>
    <p:extLst>
      <p:ext uri="{BB962C8B-B14F-4D97-AF65-F5344CB8AC3E}">
        <p14:creationId xmlns:p14="http://schemas.microsoft.com/office/powerpoint/2010/main" val="1362751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4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6257213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6257213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8128606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8128606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388268" y="4198810"/>
            <a:ext cx="5761832" cy="531837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9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future of finance </a:t>
            </a:r>
            <a:br>
              <a:rPr lang="en-US" dirty="0"/>
            </a:br>
            <a:r>
              <a:rPr lang="en-US" dirty="0"/>
              <a:t>is here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61353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5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6257213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6257213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8128606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0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8128606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90649" y="3269846"/>
            <a:ext cx="5040313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 next generation of distributed ledger technology.</a:t>
            </a:r>
          </a:p>
        </p:txBody>
      </p:sp>
    </p:spTree>
    <p:extLst>
      <p:ext uri="{BB962C8B-B14F-4D97-AF65-F5344CB8AC3E}">
        <p14:creationId xmlns:p14="http://schemas.microsoft.com/office/powerpoint/2010/main" val="36824357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progress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49650" y="8328025"/>
            <a:ext cx="17283113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Integer augue leo, pharetra non ultrices nec, interdum vitae felis. </a:t>
            </a:r>
            <a:br>
              <a:rPr lang="pt-BR" dirty="0"/>
            </a:br>
            <a:r>
              <a:rPr lang="pt-BR" dirty="0"/>
              <a:t>Sed posuere hendrerit lacinia. Pellentesque malesuada condimentum.</a:t>
            </a:r>
            <a:endParaRPr lang="ru-RU" dirty="0"/>
          </a:p>
        </p:txBody>
      </p:sp>
      <p:sp>
        <p:nvSpPr>
          <p:cNvPr id="16" name="Chart Placeholder 3"/>
          <p:cNvSpPr>
            <a:spLocks noGrp="1"/>
          </p:cNvSpPr>
          <p:nvPr>
            <p:ph type="chart" sz="quarter" idx="39"/>
          </p:nvPr>
        </p:nvSpPr>
        <p:spPr>
          <a:xfrm>
            <a:off x="3549650" y="5418138"/>
            <a:ext cx="17283113" cy="21891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69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ti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48856" y="7578725"/>
            <a:ext cx="7185406" cy="2880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Praesent pretium nisl vel eros finibus, sit amet lacinia massa ultricies. Pellentesque vitae nibh dictum arcu elit.</a:t>
            </a:r>
            <a:endParaRPr lang="ru-RU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631070" y="7578725"/>
            <a:ext cx="7201694" cy="28807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libero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et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3548856" y="3978275"/>
            <a:ext cx="7185406" cy="3600986"/>
          </a:xfrm>
          <a:prstGeom prst="rect">
            <a:avLst/>
          </a:prstGeom>
        </p:spPr>
        <p:txBody>
          <a:bodyPr wrap="square" lIns="0" tIns="360000" rIns="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25%</a:t>
            </a:r>
            <a:endParaRPr lang="ru-RU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3631863" y="3978275"/>
            <a:ext cx="7185406" cy="3600986"/>
          </a:xfrm>
          <a:prstGeom prst="rect">
            <a:avLst/>
          </a:prstGeom>
        </p:spPr>
        <p:txBody>
          <a:bodyPr wrap="square" lIns="0" tIns="360000" rIns="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75%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Ratio</a:t>
            </a:r>
          </a:p>
        </p:txBody>
      </p:sp>
    </p:spTree>
    <p:extLst>
      <p:ext uri="{BB962C8B-B14F-4D97-AF65-F5344CB8AC3E}">
        <p14:creationId xmlns:p14="http://schemas.microsoft.com/office/powerpoint/2010/main" val="10359535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inform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4301218" y="8298391"/>
            <a:ext cx="1581082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nec tempor mauris. Nulla interdum tellus lectus. </a:t>
            </a:r>
            <a:br>
              <a:rPr lang="pt-BR" dirty="0"/>
            </a:br>
            <a:r>
              <a:rPr lang="pt-BR" dirty="0"/>
              <a:t>Ut egestas tellus sed lectus sodales elementum.</a:t>
            </a:r>
            <a:endParaRPr lang="ru-RU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4269978" y="3978275"/>
            <a:ext cx="15842457" cy="3600986"/>
          </a:xfrm>
          <a:prstGeom prst="rect">
            <a:avLst/>
          </a:prstGeom>
        </p:spPr>
        <p:txBody>
          <a:bodyPr wrap="square" lIns="360000" tIns="540000" rIns="36000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6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$250M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076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11100" y="471754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11100" y="831799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909551" y="471754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72460CCA-F091-4D64-A8B8-8E3716EC08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909551" y="831799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5436228" y="5155294"/>
            <a:ext cx="5315909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diam vestibulum, fringilla velit non malesuada.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6231508" y="8760665"/>
            <a:ext cx="5320392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lobortis</a:t>
            </a:r>
            <a:r>
              <a:rPr lang="fr-FR" dirty="0"/>
              <a:t> non </a:t>
            </a:r>
            <a:r>
              <a:rPr lang="fr-FR" dirty="0" err="1"/>
              <a:t>dui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 </a:t>
            </a:r>
            <a:r>
              <a:rPr lang="fr-FR" dirty="0" err="1"/>
              <a:t>euismod</a:t>
            </a:r>
            <a:r>
              <a:rPr lang="fr-FR" dirty="0"/>
              <a:t> </a:t>
            </a:r>
            <a:r>
              <a:rPr lang="fr-FR" dirty="0" err="1"/>
              <a:t>mauris</a:t>
            </a:r>
            <a:r>
              <a:rPr lang="fr-FR" dirty="0"/>
              <a:t> a </a:t>
            </a:r>
            <a:r>
              <a:rPr lang="fr-FR" dirty="0" err="1"/>
              <a:t>nisl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436228" y="8760665"/>
            <a:ext cx="5315909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tortor.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6231508" y="5155294"/>
            <a:ext cx="5320392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facilisis, iaculis sem viverra, dignissim.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17688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events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27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Cras at metus nec lectus vehicula convallis pharetra vitae elit. </a:t>
            </a:r>
            <a:br>
              <a:rPr lang="pt-BR" dirty="0"/>
            </a:br>
            <a:r>
              <a:rPr lang="pt-BR" dirty="0"/>
              <a:t>Vestibulum quis ex quis mi gravida vehicula. Aliquam condimentum egestas mi at facilisis.</a:t>
            </a:r>
            <a:endParaRPr lang="ru-RU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7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11138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Annual income</a:t>
            </a:r>
          </a:p>
        </p:txBody>
      </p:sp>
    </p:spTree>
    <p:extLst>
      <p:ext uri="{BB962C8B-B14F-4D97-AF65-F5344CB8AC3E}">
        <p14:creationId xmlns:p14="http://schemas.microsoft.com/office/powerpoint/2010/main" val="2936872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12192000" y="2536825"/>
            <a:ext cx="10437586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10582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Pellentesque dapibus scelerisque tincidunt. Cras cursus urna ac elit egestas, ut rhoncus ipsum pharetra. Sed sed justo nisi. In hac habitasse platea dictumst.</a:t>
            </a:r>
            <a:endParaRPr lang="ru-RU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0582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815468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Orci varius natoque penatibus et magnis dis parturient montes, nascetur ridiculus mus. Vestibulum tortor quam, congue sed arcu eu, dictum euismod velit.</a:t>
            </a:r>
            <a:endParaRPr lang="ru-RU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7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11138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Total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567036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11831900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10582" y="6882954"/>
            <a:ext cx="8640762" cy="35484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vitae lacus sed risus rutrum fermentum. Orci varius natoque penatibus et magnis dis parturient montes, nascetur ridiculus mus. Suspendisse eleifend tellus.</a:t>
            </a:r>
            <a:endParaRPr lang="ru-RU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0582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Return on investment</a:t>
            </a:r>
          </a:p>
        </p:txBody>
      </p:sp>
    </p:spTree>
    <p:extLst>
      <p:ext uri="{BB962C8B-B14F-4D97-AF65-F5344CB8AC3E}">
        <p14:creationId xmlns:p14="http://schemas.microsoft.com/office/powerpoint/2010/main" val="36801327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7870825" y="3978275"/>
            <a:ext cx="10801350" cy="859940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Sales summary</a:t>
            </a:r>
          </a:p>
        </p:txBody>
      </p:sp>
    </p:spTree>
    <p:extLst>
      <p:ext uri="{BB962C8B-B14F-4D97-AF65-F5344CB8AC3E}">
        <p14:creationId xmlns:p14="http://schemas.microsoft.com/office/powerpoint/2010/main" val="13098706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ha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8" y="3617912"/>
            <a:ext cx="6480175" cy="64801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40"/>
          </p:nvPr>
        </p:nvSpPr>
        <p:spPr>
          <a:xfrm>
            <a:off x="15791260" y="3617912"/>
            <a:ext cx="6480175" cy="64801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Chart Placeholder 2"/>
          <p:cNvSpPr>
            <a:spLocks noGrp="1"/>
          </p:cNvSpPr>
          <p:nvPr>
            <p:ph type="chart" sz="quarter" idx="41"/>
          </p:nvPr>
        </p:nvSpPr>
        <p:spPr>
          <a:xfrm>
            <a:off x="8951119" y="3617913"/>
            <a:ext cx="6480175" cy="64801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Market share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2469356" y="9758281"/>
            <a:ext cx="576103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Mauris</a:t>
            </a:r>
            <a:r>
              <a:rPr lang="fr-FR" dirty="0"/>
              <a:t> non ex </a:t>
            </a:r>
            <a:r>
              <a:rPr lang="fr-FR" dirty="0" err="1"/>
              <a:t>egestas</a:t>
            </a:r>
            <a:r>
              <a:rPr lang="fr-FR" dirty="0"/>
              <a:t>, </a:t>
            </a:r>
            <a:r>
              <a:rPr lang="fr-FR" dirty="0" err="1"/>
              <a:t>sagittis</a:t>
            </a:r>
            <a:r>
              <a:rPr lang="fr-FR" dirty="0"/>
              <a:t> </a:t>
            </a:r>
            <a:r>
              <a:rPr lang="fr-FR" dirty="0" err="1"/>
              <a:t>metus</a:t>
            </a:r>
            <a:r>
              <a:rPr lang="fr-FR" dirty="0"/>
              <a:t> </a:t>
            </a:r>
            <a:r>
              <a:rPr lang="fr-FR" dirty="0" err="1"/>
              <a:t>vehicula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6150828" y="9758281"/>
            <a:ext cx="5761038" cy="129093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sit amet lorem ac lacus molestie lobortis.</a:t>
            </a:r>
            <a:endParaRPr lang="ru-RU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9310687" y="9758281"/>
            <a:ext cx="576103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ante ipsum primis in faucibus orci.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6584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tem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20676" y="6139542"/>
            <a:ext cx="5040000" cy="50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720000" tIns="720000" rIns="720000" bIns="1944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12%</a:t>
            </a:r>
            <a:endParaRPr lang="x-none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72460CCA-F091-4D64-A8B8-8E3716EC08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0550" y="3977863"/>
            <a:ext cx="8640000" cy="86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lIns="1080000" tIns="1080000" rIns="1080000" bIns="324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60%</a:t>
            </a:r>
            <a:endParaRPr lang="x-none" dirty="0"/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006059" y="7579038"/>
            <a:ext cx="5040000" cy="50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lIns="720000" tIns="720000" rIns="720000" bIns="1944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12%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517258" y="3258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1080000" tIns="1080000" rIns="1080000" bIns="28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16%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840451" y="8677238"/>
            <a:ext cx="360045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vestibulum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4725834" y="10138092"/>
            <a:ext cx="360045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lobortis</a:t>
            </a:r>
            <a:r>
              <a:rPr lang="fr-FR" dirty="0"/>
              <a:t> </a:t>
            </a:r>
            <a:r>
              <a:rPr lang="fr-FR" dirty="0" err="1"/>
              <a:t>dui</a:t>
            </a:r>
            <a:endParaRPr lang="ru-RU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7870031" y="8297863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7237464" y="6137275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</a:t>
            </a:r>
            <a:endParaRPr lang="ru-RU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List of items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7330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3631863" y="0"/>
            <a:ext cx="10750550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9650" y="90191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  <p:sp>
        <p:nvSpPr>
          <p:cNvPr id="9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69650" y="6138656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5350961" y="3257550"/>
            <a:ext cx="6480175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350961" y="9046256"/>
            <a:ext cx="6465660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a iaculis eu, condimentum.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5350961" y="6151903"/>
            <a:ext cx="6480175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augue mi, ullamcorper vitae risus sit amet, laoreet mattis est. </a:t>
            </a:r>
          </a:p>
        </p:txBody>
      </p:sp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469650" y="3258138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6502608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470703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16871313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9672000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0184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List of images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6510794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Nunc posuere vestibulum est id vestibulum.</a:t>
            </a:r>
            <a:endParaRPr lang="ru-RU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9311481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Praesent ac massa volutpat leo dictum finibus dignissim.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60924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0288" y="6857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</a:t>
            </a:r>
            <a:endParaRPr lang="x-none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750494" y="9856021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Financial advising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50900" y="4002314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</a:t>
            </a:r>
            <a:endParaRPr lang="x-none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7271106" y="6967952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Market</a:t>
            </a:r>
            <a:br>
              <a:rPr lang="pt-BR" dirty="0"/>
            </a:br>
            <a:r>
              <a:rPr lang="pt-BR" dirty="0"/>
              <a:t>analisys</a:t>
            </a:r>
            <a:endParaRPr lang="ru-RU" dirty="0"/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2071512" y="6857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r>
              <a:rPr lang="en-US" dirty="0"/>
              <a:t>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2791718" y="9856021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Digital marketing</a:t>
            </a:r>
            <a:endParaRPr lang="ru-RU" dirty="0"/>
          </a:p>
        </p:txBody>
      </p:sp>
      <p:sp>
        <p:nvSpPr>
          <p:cNvPr id="25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592125" y="4002314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r>
              <a:rPr lang="en-US" dirty="0"/>
              <a:t>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8312331" y="6967952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Trade </a:t>
            </a:r>
            <a:br>
              <a:rPr lang="pt-BR" dirty="0"/>
            </a:br>
            <a:r>
              <a:rPr lang="pt-BR" dirty="0"/>
              <a:t>shows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services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52214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0839" y="4781580"/>
            <a:ext cx="11520735" cy="46535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We build</a:t>
            </a:r>
            <a:br>
              <a:rPr lang="en-US" dirty="0"/>
            </a:br>
            <a:r>
              <a:rPr lang="en-US" dirty="0"/>
              <a:t>trust in </a:t>
            </a:r>
            <a:r>
              <a:rPr lang="en-US" dirty="0" err="1"/>
              <a:t>blockchains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914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881" y="6868886"/>
            <a:ext cx="5029426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7232313" y="6868886"/>
            <a:ext cx="5025798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</a:t>
            </a:r>
            <a:br>
              <a:rPr lang="pt-BR" dirty="0"/>
            </a:br>
            <a:r>
              <a:rPr lang="pt-BR" dirty="0"/>
              <a:t>a iaculis eu, condimentum.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674585" y="6868886"/>
            <a:ext cx="5036403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tincidunt massa eget nisi finibus, pulvinar tempor quam neque.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10185282"/>
            <a:ext cx="5029426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$250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673798" y="10185282"/>
            <a:ext cx="5036403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$500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232313" y="10185282"/>
            <a:ext cx="5040312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$750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2109788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Basic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9671844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Pro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17232313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Premium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Price table</a:t>
            </a:r>
          </a:p>
        </p:txBody>
      </p:sp>
    </p:spTree>
    <p:extLst>
      <p:ext uri="{BB962C8B-B14F-4D97-AF65-F5344CB8AC3E}">
        <p14:creationId xmlns:p14="http://schemas.microsoft.com/office/powerpoint/2010/main" val="1212915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able Placeholder 2"/>
          <p:cNvSpPr>
            <a:spLocks noGrp="1"/>
          </p:cNvSpPr>
          <p:nvPr>
            <p:ph type="tbl" sz="quarter" idx="34"/>
          </p:nvPr>
        </p:nvSpPr>
        <p:spPr>
          <a:xfrm>
            <a:off x="3549650" y="3260726"/>
            <a:ext cx="17283113" cy="79184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98039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able Placeholder 2"/>
          <p:cNvSpPr>
            <a:spLocks noGrp="1"/>
          </p:cNvSpPr>
          <p:nvPr>
            <p:ph type="tbl" sz="quarter" idx="34"/>
          </p:nvPr>
        </p:nvSpPr>
        <p:spPr>
          <a:xfrm>
            <a:off x="3549650" y="3260726"/>
            <a:ext cx="17283113" cy="71977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31449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2177393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5777706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5790863" y="9378018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12191725" y="1817688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11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2191725" y="5418001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2191725" y="9018313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13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4077" y="6148161"/>
            <a:ext cx="8626473" cy="2880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gravida, diam ut pulvinar pulvinar, metus elit vehicula ex, vel ultrices odio urna in ipsum. Sed ultrices consequat dui ut porttitor.</a:t>
            </a:r>
            <a:endParaRPr lang="ru-RU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2192000" y="3523814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2192000" y="712542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2192000" y="1072703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24077" y="3866944"/>
            <a:ext cx="8626473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632500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1" y="0"/>
            <a:ext cx="10750550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2177393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Curabitur</a:t>
            </a:r>
            <a:r>
              <a:rPr lang="fr-FR" dirty="0"/>
              <a:t> </a:t>
            </a:r>
            <a:r>
              <a:rPr lang="fr-FR" dirty="0" err="1"/>
              <a:t>sem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laoreet</a:t>
            </a:r>
            <a:r>
              <a:rPr lang="fr-FR" dirty="0"/>
              <a:t> </a:t>
            </a:r>
            <a:r>
              <a:rPr lang="fr-FR" dirty="0" err="1"/>
              <a:t>eget</a:t>
            </a:r>
            <a:r>
              <a:rPr lang="fr-FR" dirty="0"/>
              <a:t> </a:t>
            </a:r>
            <a:r>
              <a:rPr lang="fr-FR" dirty="0" err="1"/>
              <a:t>auctor</a:t>
            </a:r>
            <a:r>
              <a:rPr lang="fr-FR" dirty="0"/>
              <a:t> vitae, </a:t>
            </a:r>
            <a:r>
              <a:rPr lang="fr-FR" dirty="0" err="1"/>
              <a:t>auctor</a:t>
            </a:r>
            <a:r>
              <a:rPr lang="fr-FR" dirty="0"/>
              <a:t> </a:t>
            </a: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5777706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Vestibulum</a:t>
            </a:r>
            <a:r>
              <a:rPr lang="fr-FR" dirty="0"/>
              <a:t> ante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primis</a:t>
            </a:r>
            <a:r>
              <a:rPr lang="fr-FR" dirty="0"/>
              <a:t> in </a:t>
            </a:r>
            <a:r>
              <a:rPr lang="fr-FR" dirty="0" err="1"/>
              <a:t>faucibus</a:t>
            </a:r>
            <a:r>
              <a:rPr lang="fr-FR" dirty="0"/>
              <a:t> </a:t>
            </a:r>
            <a:r>
              <a:rPr lang="fr-FR" dirty="0" err="1"/>
              <a:t>orci</a:t>
            </a:r>
            <a:r>
              <a:rPr lang="fr-FR" dirty="0"/>
              <a:t> </a:t>
            </a:r>
            <a:r>
              <a:rPr lang="fr-FR" dirty="0" err="1"/>
              <a:t>luctus</a:t>
            </a:r>
            <a:r>
              <a:rPr lang="fr-FR" dirty="0"/>
              <a:t> et </a:t>
            </a:r>
            <a:r>
              <a:rPr lang="fr-FR" dirty="0" err="1"/>
              <a:t>ultrices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5790863" y="9378018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Ut posuere sollicitudin suscipit. Sed eleifend dictum felis a rhoncus.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12191725" y="1817688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14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2191725" y="5418001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15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2191725" y="9018313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16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2192000" y="3523814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2192000" y="712542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2192000" y="1072703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19767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1376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311481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6512900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551100" y="469582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17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750550" y="469582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18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7952763" y="469727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19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3551375" y="6401951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0750825" y="6403247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7953038" y="6405995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710238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Chronology</a:t>
            </a:r>
          </a:p>
        </p:txBody>
      </p:sp>
    </p:spTree>
    <p:extLst>
      <p:ext uri="{BB962C8B-B14F-4D97-AF65-F5344CB8AC3E}">
        <p14:creationId xmlns:p14="http://schemas.microsoft.com/office/powerpoint/2010/main" val="1177713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0" y="1"/>
            <a:ext cx="24382413" cy="4697412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1376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311481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6512900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551100" y="542893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20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750550" y="542893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21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7952763" y="543038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22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3551375" y="7135059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0750825" y="7136355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7953038" y="713910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77290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830100" y="2561400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137" y="4586081"/>
            <a:ext cx="8640763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Summary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144039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the most promising technology since the internet.</a:t>
            </a:r>
          </a:p>
        </p:txBody>
      </p:sp>
    </p:spTree>
    <p:extLst>
      <p:ext uri="{BB962C8B-B14F-4D97-AF65-F5344CB8AC3E}">
        <p14:creationId xmlns:p14="http://schemas.microsoft.com/office/powerpoint/2010/main" val="17284607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109788" y="6138862"/>
            <a:ext cx="20160000" cy="5759451"/>
          </a:xfrm>
          <a:prstGeom prst="roundRect">
            <a:avLst>
              <a:gd name="adj" fmla="val 15556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accent2">
                <a:lumMod val="40000"/>
                <a:lumOff val="6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4991100" y="3977216"/>
            <a:ext cx="14400213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Quisque molestie est vel eleifend pulvinar. Donec diam eros, sodales non aliquam eget, facilisis rutrum turpis.</a:t>
            </a:r>
            <a:endParaRPr lang="ru-RU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Discover our portal</a:t>
            </a:r>
          </a:p>
        </p:txBody>
      </p:sp>
    </p:spTree>
    <p:extLst>
      <p:ext uri="{BB962C8B-B14F-4D97-AF65-F5344CB8AC3E}">
        <p14:creationId xmlns:p14="http://schemas.microsoft.com/office/powerpoint/2010/main" val="37110433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a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locations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7601817" y="6522433"/>
            <a:ext cx="2067874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New York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2151132" y="7501686"/>
            <a:ext cx="1234312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Rom</a:t>
            </a:r>
            <a:r>
              <a:rPr lang="en-US" dirty="0"/>
              <a:t>e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0465573" y="6069013"/>
            <a:ext cx="1676741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London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7894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0839" y="4531209"/>
            <a:ext cx="11520735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Enterprise </a:t>
            </a:r>
            <a:r>
              <a:rPr lang="en-US" dirty="0" err="1"/>
              <a:t>blockchain</a:t>
            </a:r>
            <a:r>
              <a:rPr lang="en-US" dirty="0"/>
              <a:t> solution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752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low u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4090100" y="5418138"/>
            <a:ext cx="3240000" cy="3240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5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1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0495786" y="5418138"/>
            <a:ext cx="3240000" cy="3240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4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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7052175" y="5418138"/>
            <a:ext cx="3240000" cy="3240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2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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Follow us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50100" y="9018588"/>
            <a:ext cx="43200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Facebook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0031412" y="9018588"/>
            <a:ext cx="431958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Linkedin</a:t>
            </a:r>
            <a:endParaRPr lang="ru-RU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6510951" y="9018588"/>
            <a:ext cx="432063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Instagram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19933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Contact us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8589963" y="5473341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123 Street, City, State 45678</a:t>
            </a:r>
            <a:endParaRPr lang="ru-RU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8589963" y="7998890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1234 56 7890</a:t>
            </a:r>
            <a:endParaRPr lang="ru-RU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8589963" y="10522122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www.companyname.com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8589963" y="4698138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Address:</a:t>
            </a:r>
            <a:endParaRPr lang="ru-RU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8589963" y="7223687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For more info call:</a:t>
            </a:r>
            <a:endParaRPr lang="ru-RU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8589963" y="9746919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Visit my website:</a:t>
            </a:r>
          </a:p>
        </p:txBody>
      </p:sp>
      <p:sp>
        <p:nvSpPr>
          <p:cNvPr id="25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6429738" y="4518138"/>
            <a:ext cx="1800000" cy="180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</a:t>
            </a:r>
          </a:p>
        </p:txBody>
      </p:sp>
      <p:sp>
        <p:nvSpPr>
          <p:cNvPr id="26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6429738" y="7038294"/>
            <a:ext cx="1800000" cy="18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</a:t>
            </a:r>
          </a:p>
        </p:txBody>
      </p:sp>
      <p:sp>
        <p:nvSpPr>
          <p:cNvPr id="27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6429738" y="9558450"/>
            <a:ext cx="1800000" cy="18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</a:t>
            </a:r>
          </a:p>
        </p:txBody>
      </p:sp>
    </p:spTree>
    <p:extLst>
      <p:ext uri="{BB962C8B-B14F-4D97-AF65-F5344CB8AC3E}">
        <p14:creationId xmlns:p14="http://schemas.microsoft.com/office/powerpoint/2010/main" val="295917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5411858"/>
            <a:ext cx="7920037" cy="288078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, id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in. </a:t>
            </a:r>
            <a:r>
              <a:rPr lang="en-US" dirty="0" err="1"/>
              <a:t>Morbi</a:t>
            </a:r>
            <a:r>
              <a:rPr lang="en-US" dirty="0"/>
              <a:t> et ipsum </a:t>
            </a:r>
            <a:r>
              <a:rPr lang="en-US" dirty="0" err="1"/>
              <a:t>rhoncus</a:t>
            </a:r>
            <a:r>
              <a:rPr lang="en-US" dirty="0"/>
              <a:t>, maximus </a:t>
            </a:r>
            <a:r>
              <a:rPr lang="en-US" dirty="0" err="1"/>
              <a:t>diam</a:t>
            </a:r>
            <a:r>
              <a:rPr lang="en-US" dirty="0"/>
              <a:t> vitae,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1238" y="4365006"/>
            <a:ext cx="8640762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Powering the future </a:t>
            </a:r>
            <a:br>
              <a:rPr lang="en-US" dirty="0"/>
            </a:br>
            <a:r>
              <a:rPr lang="en-US" dirty="0"/>
              <a:t>of finance</a:t>
            </a:r>
          </a:p>
        </p:txBody>
      </p:sp>
    </p:spTree>
    <p:extLst>
      <p:ext uri="{BB962C8B-B14F-4D97-AF65-F5344CB8AC3E}">
        <p14:creationId xmlns:p14="http://schemas.microsoft.com/office/powerpoint/2010/main" val="626315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 and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5411858"/>
            <a:ext cx="7920037" cy="288078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leo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,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id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1238" y="4365006"/>
            <a:ext cx="8640762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changing the world</a:t>
            </a:r>
          </a:p>
        </p:txBody>
      </p:sp>
    </p:spTree>
    <p:extLst>
      <p:ext uri="{BB962C8B-B14F-4D97-AF65-F5344CB8AC3E}">
        <p14:creationId xmlns:p14="http://schemas.microsoft.com/office/powerpoint/2010/main" val="3180255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multi column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1849" y="3745044"/>
            <a:ext cx="12960350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standard for cryptocurrency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6441849" y="7568157"/>
            <a:ext cx="12960350" cy="2890293"/>
          </a:xfrm>
          <a:prstGeom prst="rect">
            <a:avLst/>
          </a:prstGeom>
        </p:spPr>
        <p:txBody>
          <a:bodyPr wrap="square" lIns="0" tIns="0" rIns="0" bIns="0" numCol="2" spcCol="720000"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Donec sagittis quis turpis at aliquet. Integer elit quam, elementum vulputate eros egestas. Aliquam volutpat varius ante. Phasellus pellentesque ligula sed </a:t>
            </a:r>
            <a:br>
              <a:rPr lang="pt-BR" dirty="0"/>
            </a:br>
            <a:r>
              <a:rPr lang="pt-BR" dirty="0"/>
              <a:t>mi vehicula dapibus.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047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multi column layout and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1849" y="3745044"/>
            <a:ext cx="12960351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first global internet currency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6441849" y="7568157"/>
            <a:ext cx="12960350" cy="2890293"/>
          </a:xfrm>
          <a:prstGeom prst="rect">
            <a:avLst/>
          </a:prstGeom>
        </p:spPr>
        <p:txBody>
          <a:bodyPr wrap="square" lIns="0" tIns="0" rIns="0" bIns="0" numCol="2" spcCol="720000"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posuere, justo eu placerat porta, urna sapien faucibus tellus, quis varius augue dolor.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Fusce aliquet id neque ac cursus. Morbi tellus dui, porttitor a felis mattis, bibendum accumsan.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19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5964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0" r:id="rId8"/>
    <p:sldLayoutId id="2147483671" r:id="rId9"/>
    <p:sldLayoutId id="2147483668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67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7226" userDrawn="1">
          <p15:clr>
            <a:srgbClr val="F26B43"/>
          </p15:clr>
        </p15:guide>
        <p15:guide id="4" pos="6772" userDrawn="1">
          <p15:clr>
            <a:srgbClr val="F26B43"/>
          </p15:clr>
        </p15:guide>
        <p15:guide id="5" pos="6319" userDrawn="1">
          <p15:clr>
            <a:srgbClr val="F26B43"/>
          </p15:clr>
        </p15:guide>
        <p15:guide id="6" pos="5865" userDrawn="1">
          <p15:clr>
            <a:srgbClr val="F26B43"/>
          </p15:clr>
        </p15:guide>
        <p15:guide id="7" pos="5412" userDrawn="1">
          <p15:clr>
            <a:srgbClr val="F26B43"/>
          </p15:clr>
        </p15:guide>
        <p15:guide id="8" pos="4958" userDrawn="1">
          <p15:clr>
            <a:srgbClr val="F26B43"/>
          </p15:clr>
        </p15:guide>
        <p15:guide id="9" pos="4504" userDrawn="1">
          <p15:clr>
            <a:srgbClr val="F26B43"/>
          </p15:clr>
        </p15:guide>
        <p15:guide id="10" pos="4051" userDrawn="1">
          <p15:clr>
            <a:srgbClr val="F26B43"/>
          </p15:clr>
        </p15:guide>
        <p15:guide id="11" pos="3597" userDrawn="1">
          <p15:clr>
            <a:srgbClr val="F26B43"/>
          </p15:clr>
        </p15:guide>
        <p15:guide id="12" pos="3144" userDrawn="1">
          <p15:clr>
            <a:srgbClr val="F26B43"/>
          </p15:clr>
        </p15:guide>
        <p15:guide id="13" pos="2690" userDrawn="1">
          <p15:clr>
            <a:srgbClr val="F26B43"/>
          </p15:clr>
        </p15:guide>
        <p15:guide id="14" pos="2236" userDrawn="1">
          <p15:clr>
            <a:srgbClr val="F26B43"/>
          </p15:clr>
        </p15:guide>
        <p15:guide id="15" pos="1783" userDrawn="1">
          <p15:clr>
            <a:srgbClr val="F26B43"/>
          </p15:clr>
        </p15:guide>
        <p15:guide id="16" pos="1329" userDrawn="1">
          <p15:clr>
            <a:srgbClr val="F26B43"/>
          </p15:clr>
        </p15:guide>
        <p15:guide id="17" pos="876" userDrawn="1">
          <p15:clr>
            <a:srgbClr val="F26B43"/>
          </p15:clr>
        </p15:guide>
        <p15:guide id="18" pos="422" userDrawn="1">
          <p15:clr>
            <a:srgbClr val="F26B43"/>
          </p15:clr>
        </p15:guide>
        <p15:guide id="19" pos="649" userDrawn="1">
          <p15:clr>
            <a:srgbClr val="F26B43"/>
          </p15:clr>
        </p15:guide>
        <p15:guide id="20" pos="8133" userDrawn="1">
          <p15:clr>
            <a:srgbClr val="F26B43"/>
          </p15:clr>
        </p15:guide>
        <p15:guide id="21" pos="8587" userDrawn="1">
          <p15:clr>
            <a:srgbClr val="F26B43"/>
          </p15:clr>
        </p15:guide>
        <p15:guide id="22" pos="9040" userDrawn="1">
          <p15:clr>
            <a:srgbClr val="F26B43"/>
          </p15:clr>
        </p15:guide>
        <p15:guide id="23" pos="9494" userDrawn="1">
          <p15:clr>
            <a:srgbClr val="F26B43"/>
          </p15:clr>
        </p15:guide>
        <p15:guide id="24" pos="9947" userDrawn="1">
          <p15:clr>
            <a:srgbClr val="F26B43"/>
          </p15:clr>
        </p15:guide>
        <p15:guide id="25" pos="10401" userDrawn="1">
          <p15:clr>
            <a:srgbClr val="F26B43"/>
          </p15:clr>
        </p15:guide>
        <p15:guide id="26" pos="10855" userDrawn="1">
          <p15:clr>
            <a:srgbClr val="F26B43"/>
          </p15:clr>
        </p15:guide>
        <p15:guide id="27" pos="11308" userDrawn="1">
          <p15:clr>
            <a:srgbClr val="F26B43"/>
          </p15:clr>
        </p15:guide>
        <p15:guide id="28" pos="11762" userDrawn="1">
          <p15:clr>
            <a:srgbClr val="F26B43"/>
          </p15:clr>
        </p15:guide>
        <p15:guide id="29" pos="12215" userDrawn="1">
          <p15:clr>
            <a:srgbClr val="F26B43"/>
          </p15:clr>
        </p15:guide>
        <p15:guide id="30" pos="12669" userDrawn="1">
          <p15:clr>
            <a:srgbClr val="F26B43"/>
          </p15:clr>
        </p15:guide>
        <p15:guide id="31" pos="13123" userDrawn="1">
          <p15:clr>
            <a:srgbClr val="F26B43"/>
          </p15:clr>
        </p15:guide>
        <p15:guide id="32" pos="13576" userDrawn="1">
          <p15:clr>
            <a:srgbClr val="F26B43"/>
          </p15:clr>
        </p15:guide>
        <p15:guide id="33" pos="14030" userDrawn="1">
          <p15:clr>
            <a:srgbClr val="F26B43"/>
          </p15:clr>
        </p15:guide>
        <p15:guide id="34" pos="14483" userDrawn="1">
          <p15:clr>
            <a:srgbClr val="F26B43"/>
          </p15:clr>
        </p15:guide>
        <p15:guide id="35" pos="14937" userDrawn="1">
          <p15:clr>
            <a:srgbClr val="F26B43"/>
          </p15:clr>
        </p15:guide>
        <p15:guide id="36" pos="14710" userDrawn="1">
          <p15:clr>
            <a:srgbClr val="F26B43"/>
          </p15:clr>
        </p15:guide>
        <p15:guide id="37" orient="horz" pos="3866" userDrawn="1">
          <p15:clr>
            <a:srgbClr val="F26B43"/>
          </p15:clr>
        </p15:guide>
        <p15:guide id="38" orient="horz" pos="3413" userDrawn="1">
          <p15:clr>
            <a:srgbClr val="F26B43"/>
          </p15:clr>
        </p15:guide>
        <p15:guide id="39" orient="horz" pos="2959" userDrawn="1">
          <p15:clr>
            <a:srgbClr val="F26B43"/>
          </p15:clr>
        </p15:guide>
        <p15:guide id="40" orient="horz" pos="2506" userDrawn="1">
          <p15:clr>
            <a:srgbClr val="F26B43"/>
          </p15:clr>
        </p15:guide>
        <p15:guide id="41" orient="horz" pos="2052" userDrawn="1">
          <p15:clr>
            <a:srgbClr val="F26B43"/>
          </p15:clr>
        </p15:guide>
        <p15:guide id="42" orient="horz" pos="1598" userDrawn="1">
          <p15:clr>
            <a:srgbClr val="F26B43"/>
          </p15:clr>
        </p15:guide>
        <p15:guide id="43" orient="horz" pos="1145" userDrawn="1">
          <p15:clr>
            <a:srgbClr val="F26B43"/>
          </p15:clr>
        </p15:guide>
        <p15:guide id="44" orient="horz" pos="691" userDrawn="1">
          <p15:clr>
            <a:srgbClr val="F26B43"/>
          </p15:clr>
        </p15:guide>
        <p15:guide id="45" orient="horz" pos="238" userDrawn="1">
          <p15:clr>
            <a:srgbClr val="F26B43"/>
          </p15:clr>
        </p15:guide>
        <p15:guide id="46" orient="horz" pos="464" userDrawn="1">
          <p15:clr>
            <a:srgbClr val="F26B43"/>
          </p15:clr>
        </p15:guide>
        <p15:guide id="47" orient="horz" pos="4774" userDrawn="1">
          <p15:clr>
            <a:srgbClr val="F26B43"/>
          </p15:clr>
        </p15:guide>
        <p15:guide id="48" orient="horz" pos="5227" userDrawn="1">
          <p15:clr>
            <a:srgbClr val="F26B43"/>
          </p15:clr>
        </p15:guide>
        <p15:guide id="49" orient="horz" pos="5681" userDrawn="1">
          <p15:clr>
            <a:srgbClr val="F26B43"/>
          </p15:clr>
        </p15:guide>
        <p15:guide id="50" orient="horz" pos="6134" userDrawn="1">
          <p15:clr>
            <a:srgbClr val="F26B43"/>
          </p15:clr>
        </p15:guide>
        <p15:guide id="51" orient="horz" pos="6588" userDrawn="1">
          <p15:clr>
            <a:srgbClr val="F26B43"/>
          </p15:clr>
        </p15:guide>
        <p15:guide id="52" orient="horz" pos="7042" userDrawn="1">
          <p15:clr>
            <a:srgbClr val="F26B43"/>
          </p15:clr>
        </p15:guide>
        <p15:guide id="53" orient="horz" pos="7495" userDrawn="1">
          <p15:clr>
            <a:srgbClr val="F26B43"/>
          </p15:clr>
        </p15:guide>
        <p15:guide id="54" orient="horz" pos="7949" userDrawn="1">
          <p15:clr>
            <a:srgbClr val="F26B43"/>
          </p15:clr>
        </p15:guide>
        <p15:guide id="55" orient="horz" pos="8176" userDrawn="1">
          <p15:clr>
            <a:srgbClr val="F26B43"/>
          </p15:clr>
        </p15:guide>
        <p15:guide id="56" orient="horz" pos="84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65025" y="1106847"/>
            <a:ext cx="10080000" cy="10080000"/>
            <a:chOff x="7165025" y="1106847"/>
            <a:chExt cx="10080000" cy="10080000"/>
          </a:xfrm>
        </p:grpSpPr>
        <p:sp>
          <p:nvSpPr>
            <p:cNvPr id="6" name="Oval 5"/>
            <p:cNvSpPr/>
            <p:nvPr/>
          </p:nvSpPr>
          <p:spPr>
            <a:xfrm>
              <a:off x="7165025" y="1106847"/>
              <a:ext cx="10080000" cy="10080000"/>
            </a:xfrm>
            <a:prstGeom prst="ellipse">
              <a:avLst/>
            </a:prstGeom>
            <a:solidFill>
              <a:schemeClr val="tx2">
                <a:lumMod val="10000"/>
                <a:lumOff val="90000"/>
                <a:alpha val="6000"/>
              </a:schemeClr>
            </a:solidFill>
            <a:ln w="25400">
              <a:solidFill>
                <a:schemeClr val="bg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885025" y="1826847"/>
              <a:ext cx="8640000" cy="8640000"/>
              <a:chOff x="2667000" y="3175"/>
              <a:chExt cx="6858001" cy="6854826"/>
            </a:xfrm>
            <a:solidFill>
              <a:schemeClr val="bg1"/>
            </a:solidFill>
          </p:grpSpPr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6067425" y="3175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6"/>
              <p:cNvSpPr>
                <a:spLocks noChangeArrowheads="1"/>
              </p:cNvSpPr>
              <p:nvPr/>
            </p:nvSpPr>
            <p:spPr bwMode="auto">
              <a:xfrm>
                <a:off x="6067425" y="6796088"/>
                <a:ext cx="60325" cy="61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7"/>
              <p:cNvSpPr>
                <a:spLocks noChangeArrowheads="1"/>
              </p:cNvSpPr>
              <p:nvPr/>
            </p:nvSpPr>
            <p:spPr bwMode="auto">
              <a:xfrm>
                <a:off x="2667000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8"/>
              <p:cNvSpPr>
                <a:spLocks noChangeArrowheads="1"/>
              </p:cNvSpPr>
              <p:nvPr/>
            </p:nvSpPr>
            <p:spPr bwMode="auto">
              <a:xfrm>
                <a:off x="9463088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9"/>
              <p:cNvSpPr>
                <a:spLocks/>
              </p:cNvSpPr>
              <p:nvPr/>
            </p:nvSpPr>
            <p:spPr bwMode="auto">
              <a:xfrm>
                <a:off x="8466138" y="995363"/>
                <a:ext cx="65088" cy="66675"/>
              </a:xfrm>
              <a:custGeom>
                <a:avLst/>
                <a:gdLst>
                  <a:gd name="T0" fmla="*/ 22 w 26"/>
                  <a:gd name="T1" fmla="*/ 22 h 26"/>
                  <a:gd name="T2" fmla="*/ 5 w 26"/>
                  <a:gd name="T3" fmla="*/ 22 h 26"/>
                  <a:gd name="T4" fmla="*/ 5 w 26"/>
                  <a:gd name="T5" fmla="*/ 5 h 26"/>
                  <a:gd name="T6" fmla="*/ 22 w 26"/>
                  <a:gd name="T7" fmla="*/ 5 h 26"/>
                  <a:gd name="T8" fmla="*/ 22 w 26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2"/>
                    </a:moveTo>
                    <a:cubicBezTo>
                      <a:pt x="17" y="26"/>
                      <a:pt x="9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9" y="0"/>
                      <a:pt x="17" y="0"/>
                      <a:pt x="22" y="5"/>
                    </a:cubicBezTo>
                    <a:cubicBezTo>
                      <a:pt x="26" y="9"/>
                      <a:pt x="26" y="17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0"/>
              <p:cNvSpPr>
                <a:spLocks/>
              </p:cNvSpPr>
              <p:nvPr/>
            </p:nvSpPr>
            <p:spPr bwMode="auto">
              <a:xfrm>
                <a:off x="3660775" y="5799138"/>
                <a:ext cx="66675" cy="66675"/>
              </a:xfrm>
              <a:custGeom>
                <a:avLst/>
                <a:gdLst>
                  <a:gd name="T0" fmla="*/ 22 w 26"/>
                  <a:gd name="T1" fmla="*/ 21 h 26"/>
                  <a:gd name="T2" fmla="*/ 5 w 26"/>
                  <a:gd name="T3" fmla="*/ 21 h 26"/>
                  <a:gd name="T4" fmla="*/ 5 w 26"/>
                  <a:gd name="T5" fmla="*/ 4 h 26"/>
                  <a:gd name="T6" fmla="*/ 22 w 26"/>
                  <a:gd name="T7" fmla="*/ 4 h 26"/>
                  <a:gd name="T8" fmla="*/ 22 w 26"/>
                  <a:gd name="T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1"/>
                    </a:moveTo>
                    <a:cubicBezTo>
                      <a:pt x="17" y="26"/>
                      <a:pt x="10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9"/>
                      <a:pt x="26" y="17"/>
                      <a:pt x="2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"/>
              <p:cNvSpPr>
                <a:spLocks/>
              </p:cNvSpPr>
              <p:nvPr/>
            </p:nvSpPr>
            <p:spPr bwMode="auto">
              <a:xfrm>
                <a:off x="3660775" y="995363"/>
                <a:ext cx="66675" cy="66675"/>
              </a:xfrm>
              <a:custGeom>
                <a:avLst/>
                <a:gdLst>
                  <a:gd name="T0" fmla="*/ 22 w 26"/>
                  <a:gd name="T1" fmla="*/ 5 h 26"/>
                  <a:gd name="T2" fmla="*/ 22 w 26"/>
                  <a:gd name="T3" fmla="*/ 22 h 26"/>
                  <a:gd name="T4" fmla="*/ 5 w 26"/>
                  <a:gd name="T5" fmla="*/ 22 h 26"/>
                  <a:gd name="T6" fmla="*/ 5 w 26"/>
                  <a:gd name="T7" fmla="*/ 5 h 26"/>
                  <a:gd name="T8" fmla="*/ 22 w 26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5"/>
                    </a:moveTo>
                    <a:cubicBezTo>
                      <a:pt x="26" y="9"/>
                      <a:pt x="26" y="17"/>
                      <a:pt x="22" y="22"/>
                    </a:cubicBezTo>
                    <a:cubicBezTo>
                      <a:pt x="17" y="26"/>
                      <a:pt x="10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10" y="0"/>
                      <a:pt x="17" y="0"/>
                      <a:pt x="2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2"/>
              <p:cNvSpPr>
                <a:spLocks/>
              </p:cNvSpPr>
              <p:nvPr/>
            </p:nvSpPr>
            <p:spPr bwMode="auto">
              <a:xfrm>
                <a:off x="8466138" y="5799138"/>
                <a:ext cx="65088" cy="66675"/>
              </a:xfrm>
              <a:custGeom>
                <a:avLst/>
                <a:gdLst>
                  <a:gd name="T0" fmla="*/ 22 w 26"/>
                  <a:gd name="T1" fmla="*/ 4 h 26"/>
                  <a:gd name="T2" fmla="*/ 22 w 26"/>
                  <a:gd name="T3" fmla="*/ 21 h 26"/>
                  <a:gd name="T4" fmla="*/ 5 w 26"/>
                  <a:gd name="T5" fmla="*/ 21 h 26"/>
                  <a:gd name="T6" fmla="*/ 5 w 26"/>
                  <a:gd name="T7" fmla="*/ 4 h 26"/>
                  <a:gd name="T8" fmla="*/ 22 w 26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4"/>
                    </a:moveTo>
                    <a:cubicBezTo>
                      <a:pt x="26" y="9"/>
                      <a:pt x="26" y="17"/>
                      <a:pt x="22" y="21"/>
                    </a:cubicBezTo>
                    <a:cubicBezTo>
                      <a:pt x="17" y="26"/>
                      <a:pt x="9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9" y="0"/>
                      <a:pt x="17" y="0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3"/>
              <p:cNvSpPr>
                <a:spLocks/>
              </p:cNvSpPr>
              <p:nvPr/>
            </p:nvSpPr>
            <p:spPr bwMode="auto">
              <a:xfrm>
                <a:off x="2922588" y="2093913"/>
                <a:ext cx="69850" cy="71438"/>
              </a:xfrm>
              <a:custGeom>
                <a:avLst/>
                <a:gdLst>
                  <a:gd name="T0" fmla="*/ 18 w 27"/>
                  <a:gd name="T1" fmla="*/ 3 h 28"/>
                  <a:gd name="T2" fmla="*/ 25 w 27"/>
                  <a:gd name="T3" fmla="*/ 19 h 28"/>
                  <a:gd name="T4" fmla="*/ 9 w 27"/>
                  <a:gd name="T5" fmla="*/ 25 h 28"/>
                  <a:gd name="T6" fmla="*/ 3 w 27"/>
                  <a:gd name="T7" fmla="*/ 9 h 28"/>
                  <a:gd name="T8" fmla="*/ 18 w 27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3"/>
                    </a:moveTo>
                    <a:cubicBezTo>
                      <a:pt x="24" y="5"/>
                      <a:pt x="27" y="12"/>
                      <a:pt x="25" y="19"/>
                    </a:cubicBezTo>
                    <a:cubicBezTo>
                      <a:pt x="22" y="25"/>
                      <a:pt x="15" y="28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4"/>
              <p:cNvSpPr>
                <a:spLocks/>
              </p:cNvSpPr>
              <p:nvPr/>
            </p:nvSpPr>
            <p:spPr bwMode="auto">
              <a:xfrm>
                <a:off x="9199563" y="4694238"/>
                <a:ext cx="69850" cy="69850"/>
              </a:xfrm>
              <a:custGeom>
                <a:avLst/>
                <a:gdLst>
                  <a:gd name="T0" fmla="*/ 18 w 27"/>
                  <a:gd name="T1" fmla="*/ 3 h 27"/>
                  <a:gd name="T2" fmla="*/ 25 w 27"/>
                  <a:gd name="T3" fmla="*/ 18 h 27"/>
                  <a:gd name="T4" fmla="*/ 9 w 27"/>
                  <a:gd name="T5" fmla="*/ 25 h 27"/>
                  <a:gd name="T6" fmla="*/ 3 w 27"/>
                  <a:gd name="T7" fmla="*/ 9 h 27"/>
                  <a:gd name="T8" fmla="*/ 18 w 27"/>
                  <a:gd name="T9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3"/>
                    </a:moveTo>
                    <a:cubicBezTo>
                      <a:pt x="24" y="5"/>
                      <a:pt x="27" y="12"/>
                      <a:pt x="25" y="18"/>
                    </a:cubicBezTo>
                    <a:cubicBezTo>
                      <a:pt x="22" y="25"/>
                      <a:pt x="15" y="27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5"/>
              <p:cNvSpPr>
                <a:spLocks/>
              </p:cNvSpPr>
              <p:nvPr/>
            </p:nvSpPr>
            <p:spPr bwMode="auto">
              <a:xfrm>
                <a:off x="4762500" y="257175"/>
                <a:ext cx="69850" cy="69850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5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5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3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6"/>
              <p:cNvSpPr>
                <a:spLocks/>
              </p:cNvSpPr>
              <p:nvPr/>
            </p:nvSpPr>
            <p:spPr bwMode="auto">
              <a:xfrm>
                <a:off x="7362825" y="6534150"/>
                <a:ext cx="69850" cy="68263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4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4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2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7"/>
              <p:cNvSpPr>
                <a:spLocks/>
              </p:cNvSpPr>
              <p:nvPr/>
            </p:nvSpPr>
            <p:spPr bwMode="auto">
              <a:xfrm>
                <a:off x="7362825" y="257175"/>
                <a:ext cx="69850" cy="69850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5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5"/>
                    </a:cubicBezTo>
                    <a:cubicBezTo>
                      <a:pt x="2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8"/>
              <p:cNvSpPr>
                <a:spLocks/>
              </p:cNvSpPr>
              <p:nvPr/>
            </p:nvSpPr>
            <p:spPr bwMode="auto">
              <a:xfrm>
                <a:off x="4762500" y="6534150"/>
                <a:ext cx="69850" cy="68263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4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4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9"/>
              <p:cNvSpPr>
                <a:spLocks/>
              </p:cNvSpPr>
              <p:nvPr/>
            </p:nvSpPr>
            <p:spPr bwMode="auto">
              <a:xfrm>
                <a:off x="9199563" y="2093913"/>
                <a:ext cx="69850" cy="71438"/>
              </a:xfrm>
              <a:custGeom>
                <a:avLst/>
                <a:gdLst>
                  <a:gd name="T0" fmla="*/ 18 w 27"/>
                  <a:gd name="T1" fmla="*/ 25 h 28"/>
                  <a:gd name="T2" fmla="*/ 3 w 27"/>
                  <a:gd name="T3" fmla="*/ 19 h 28"/>
                  <a:gd name="T4" fmla="*/ 9 w 27"/>
                  <a:gd name="T5" fmla="*/ 3 h 28"/>
                  <a:gd name="T6" fmla="*/ 25 w 27"/>
                  <a:gd name="T7" fmla="*/ 9 h 28"/>
                  <a:gd name="T8" fmla="*/ 18 w 27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25"/>
                    </a:moveTo>
                    <a:cubicBezTo>
                      <a:pt x="12" y="28"/>
                      <a:pt x="5" y="25"/>
                      <a:pt x="3" y="19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0"/>
              <p:cNvSpPr>
                <a:spLocks/>
              </p:cNvSpPr>
              <p:nvPr/>
            </p:nvSpPr>
            <p:spPr bwMode="auto">
              <a:xfrm>
                <a:off x="2922588" y="4694238"/>
                <a:ext cx="69850" cy="69850"/>
              </a:xfrm>
              <a:custGeom>
                <a:avLst/>
                <a:gdLst>
                  <a:gd name="T0" fmla="*/ 18 w 27"/>
                  <a:gd name="T1" fmla="*/ 25 h 27"/>
                  <a:gd name="T2" fmla="*/ 3 w 27"/>
                  <a:gd name="T3" fmla="*/ 18 h 27"/>
                  <a:gd name="T4" fmla="*/ 9 w 27"/>
                  <a:gd name="T5" fmla="*/ 3 h 27"/>
                  <a:gd name="T6" fmla="*/ 25 w 27"/>
                  <a:gd name="T7" fmla="*/ 9 h 27"/>
                  <a:gd name="T8" fmla="*/ 18 w 2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25"/>
                    </a:moveTo>
                    <a:cubicBezTo>
                      <a:pt x="12" y="27"/>
                      <a:pt x="5" y="25"/>
                      <a:pt x="3" y="18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" name="Arc 24"/>
            <p:cNvSpPr/>
            <p:nvPr/>
          </p:nvSpPr>
          <p:spPr>
            <a:xfrm rot="-2700000">
              <a:off x="7255025" y="1196847"/>
              <a:ext cx="9900000" cy="9900000"/>
            </a:xfrm>
            <a:prstGeom prst="arc">
              <a:avLst>
                <a:gd name="adj1" fmla="val 15614872"/>
                <a:gd name="adj2" fmla="val 609268"/>
              </a:avLst>
            </a:prstGeom>
            <a:ln w="152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9900000">
              <a:off x="7255025" y="1196847"/>
              <a:ext cx="9900000" cy="9900000"/>
            </a:xfrm>
            <a:prstGeom prst="arc">
              <a:avLst>
                <a:gd name="adj1" fmla="val 13207842"/>
                <a:gd name="adj2" fmla="val 20994969"/>
              </a:avLst>
            </a:prstGeom>
            <a:ln w="152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3790044" y="12230228"/>
            <a:ext cx="3861992" cy="492443"/>
          </a:xfrm>
        </p:spPr>
        <p:txBody>
          <a:bodyPr/>
          <a:lstStyle/>
          <a:p>
            <a:pPr lvl="0"/>
            <a:r>
              <a:rPr lang="en-US" dirty="0"/>
              <a:t>Dan McQueen</a:t>
            </a:r>
            <a:endParaRPr lang="x-non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8934619" y="12230228"/>
            <a:ext cx="4612878" cy="492443"/>
          </a:xfrm>
        </p:spPr>
        <p:txBody>
          <a:bodyPr/>
          <a:lstStyle/>
          <a:p>
            <a:r>
              <a:rPr lang="en-US" dirty="0"/>
              <a:t>Jason Buckholt</a:t>
            </a:r>
            <a:endParaRPr lang="x-none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2"/>
          </p:nvPr>
        </p:nvSpPr>
        <p:spPr>
          <a:xfrm>
            <a:off x="14380666" y="12230228"/>
            <a:ext cx="3860403" cy="492443"/>
          </a:xfrm>
        </p:spPr>
        <p:txBody>
          <a:bodyPr/>
          <a:lstStyle/>
          <a:p>
            <a:r>
              <a:rPr lang="en-US" dirty="0"/>
              <a:t>Majid Kouki</a:t>
            </a:r>
            <a:endParaRPr lang="x-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830513" y="3308022"/>
            <a:ext cx="18721387" cy="4996624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Crypto</a:t>
            </a:r>
            <a:r>
              <a:rPr lang="uk-UA" dirty="0">
                <a:solidFill>
                  <a:schemeClr val="accent2"/>
                </a:solidFill>
              </a:rPr>
              <a:t> </a:t>
            </a:r>
            <a:r>
              <a:rPr lang="en-US" dirty="0"/>
              <a:t>vs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r>
              <a:rPr lang="en-US" dirty="0">
                <a:solidFill>
                  <a:schemeClr val="accent2"/>
                </a:solidFill>
              </a:rPr>
              <a:t>the Market</a:t>
            </a:r>
          </a:p>
        </p:txBody>
      </p:sp>
      <p:sp>
        <p:nvSpPr>
          <p:cNvPr id="48" name="Text Placeholder 13">
            <a:extLst>
              <a:ext uri="{FF2B5EF4-FFF2-40B4-BE49-F238E27FC236}">
                <a16:creationId xmlns:a16="http://schemas.microsoft.com/office/drawing/2014/main" id="{4F08119D-8940-479C-B904-363F6D019D79}"/>
              </a:ext>
            </a:extLst>
          </p:cNvPr>
          <p:cNvSpPr txBox="1">
            <a:spLocks/>
          </p:cNvSpPr>
          <p:nvPr/>
        </p:nvSpPr>
        <p:spPr>
          <a:xfrm>
            <a:off x="18978735" y="12247520"/>
            <a:ext cx="386040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Tracy Emory</a:t>
            </a:r>
            <a:endParaRPr lang="x-none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1383DF3D-C01C-4285-ADC5-150E3CB0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45" y="12110247"/>
            <a:ext cx="766630" cy="73240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74FC200-BC1D-443C-A403-A2A72E289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800" y="12093134"/>
            <a:ext cx="766630" cy="76663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B248F7F-3956-458B-A18B-A12E0E0B8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369" y="12110247"/>
            <a:ext cx="766630" cy="73240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D36F618D-54E7-4D83-8B1F-883E31ACC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01" y="12093134"/>
            <a:ext cx="766630" cy="766630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rgbClr val="00B0F0"/>
            </a:contourClr>
          </a:sp3d>
        </p:spPr>
      </p:pic>
    </p:spTree>
    <p:extLst>
      <p:ext uri="{BB962C8B-B14F-4D97-AF65-F5344CB8AC3E}">
        <p14:creationId xmlns:p14="http://schemas.microsoft.com/office/powerpoint/2010/main" val="37146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7" grpId="0" build="p"/>
      <p:bldP spid="4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12625" y="848178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10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53830" y="4337972"/>
            <a:ext cx="10452373" cy="2810706"/>
          </a:xfrm>
        </p:spPr>
        <p:txBody>
          <a:bodyPr/>
          <a:lstStyle/>
          <a:p>
            <a:r>
              <a:rPr lang="en-US" sz="4800" dirty="0">
                <a:ea typeface="Calibri"/>
                <a:cs typeface="Calibri"/>
              </a:rPr>
              <a:t>4 Years</a:t>
            </a:r>
          </a:p>
          <a:p>
            <a:r>
              <a:rPr lang="en-US" sz="4800" dirty="0">
                <a:ea typeface="Calibri"/>
                <a:cs typeface="Calibri"/>
              </a:rPr>
              <a:t>500 Simulations</a:t>
            </a:r>
          </a:p>
          <a:p>
            <a:r>
              <a:rPr lang="en-US" sz="4800" dirty="0">
                <a:ea typeface="Calibri"/>
                <a:cs typeface="Calibri"/>
              </a:rPr>
              <a:t>SPY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id="{131DB579-A363-C3DE-F5FD-A4BA4039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666" y="7303398"/>
            <a:ext cx="10105919" cy="4667409"/>
          </a:xfrm>
          <a:prstGeom prst="rect">
            <a:avLst/>
          </a:prstGeom>
        </p:spPr>
      </p:pic>
      <p:pic>
        <p:nvPicPr>
          <p:cNvPr id="4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A6C547F-3DB5-8905-22A7-A4A658F6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929" y="7307497"/>
            <a:ext cx="7529742" cy="46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9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12625" y="848178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11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53830" y="4337972"/>
            <a:ext cx="10452373" cy="2810706"/>
          </a:xfrm>
        </p:spPr>
        <p:txBody>
          <a:bodyPr/>
          <a:lstStyle/>
          <a:p>
            <a:r>
              <a:rPr lang="en-US" sz="4800" dirty="0">
                <a:ea typeface="Calibri"/>
                <a:cs typeface="Calibri"/>
              </a:rPr>
              <a:t>4 Years</a:t>
            </a:r>
          </a:p>
          <a:p>
            <a:r>
              <a:rPr lang="en-US" sz="4800" dirty="0">
                <a:ea typeface="Calibri"/>
                <a:cs typeface="Calibri"/>
              </a:rPr>
              <a:t>500 Simulations</a:t>
            </a:r>
          </a:p>
          <a:p>
            <a:r>
              <a:rPr lang="en-US" sz="4800" dirty="0">
                <a:ea typeface="Calibri"/>
                <a:cs typeface="Calibri"/>
              </a:rPr>
              <a:t>BTC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  <p:pic>
        <p:nvPicPr>
          <p:cNvPr id="7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B57383E3-C23D-CCE3-03A3-BC6874103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666" y="7302036"/>
            <a:ext cx="10045066" cy="4666212"/>
          </a:xfrm>
          <a:prstGeom prst="rect">
            <a:avLst/>
          </a:prstGeom>
        </p:spPr>
      </p:pic>
      <p:pic>
        <p:nvPicPr>
          <p:cNvPr id="10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E85C1F3D-549E-EFF2-5E3E-1E0444BC3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250" y="7308303"/>
            <a:ext cx="7712306" cy="465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0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48178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12</a:t>
            </a:fld>
            <a:endParaRPr lang="x-none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7E0CFD1-7CA5-4907-8E56-DCE4D7F144AD}"/>
              </a:ext>
            </a:extLst>
          </p:cNvPr>
          <p:cNvSpPr txBox="1">
            <a:spLocks/>
          </p:cNvSpPr>
          <p:nvPr/>
        </p:nvSpPr>
        <p:spPr>
          <a:xfrm>
            <a:off x="2653830" y="4856248"/>
            <a:ext cx="10452373" cy="281070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Pandemic Results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26E49EF-8B04-4B3D-861B-8E4962E7BE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D6E1CB06-6528-04D8-DA9E-BADEBA37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022" y="6069425"/>
            <a:ext cx="9619084" cy="4843944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9AC4FB5-B9E1-2678-48A8-E9C4D4416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3805" y="6072877"/>
            <a:ext cx="9537945" cy="48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4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" grpId="0"/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/>
          <p:cNvSpPr/>
          <p:nvPr/>
        </p:nvSpPr>
        <p:spPr>
          <a:xfrm rot="5400000">
            <a:off x="-984865" y="984865"/>
            <a:ext cx="13716000" cy="1174627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91000">
                <a:schemeClr val="accent1">
                  <a:lumMod val="50000"/>
                </a:schemeClr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390650" y="2897187"/>
            <a:ext cx="9359900" cy="7921626"/>
          </a:xfrm>
          <a:prstGeom prst="roundRect">
            <a:avLst>
              <a:gd name="adj" fmla="val 10363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6"/>
          </p:nvPr>
        </p:nvSpPr>
        <p:spPr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49000">
                <a:schemeClr val="accent2">
                  <a:alpha val="50000"/>
                </a:schemeClr>
              </a:gs>
            </a:gsLst>
          </a:gradFill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09789" y="3978275"/>
            <a:ext cx="7200900" cy="3108993"/>
          </a:xfrm>
        </p:spPr>
        <p:txBody>
          <a:bodyPr/>
          <a:lstStyle/>
          <a:p>
            <a:pPr lvl="0"/>
            <a:r>
              <a:rPr lang="en-US" dirty="0"/>
              <a:t>Closing Notes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13</a:t>
            </a:fld>
            <a:endParaRPr lang="x-none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uk-UA" dirty="0"/>
              <a:t>02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12191725" y="9018588"/>
            <a:ext cx="2880000" cy="2880000"/>
          </a:xfrm>
        </p:spPr>
        <p:txBody>
          <a:bodyPr/>
          <a:lstStyle/>
          <a:p>
            <a:r>
              <a:rPr lang="uk-UA" dirty="0"/>
              <a:t>03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15790863" y="2944621"/>
            <a:ext cx="6481762" cy="626133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Overall analysis of results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15790863" y="6545071"/>
            <a:ext cx="7728704" cy="626133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Long term hold vs Day Trading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95725" y="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595725" y="1191600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3595725" y="8299659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595725" y="4699206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26F7523-0708-4F5B-8B8F-245E7C5855DB}"/>
              </a:ext>
            </a:extLst>
          </p:cNvPr>
          <p:cNvSpPr txBox="1">
            <a:spLocks/>
          </p:cNvSpPr>
          <p:nvPr/>
        </p:nvSpPr>
        <p:spPr>
          <a:xfrm>
            <a:off x="15790863" y="10145522"/>
            <a:ext cx="7728704" cy="62613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Calibri"/>
                <a:cs typeface="Calibri"/>
              </a:rPr>
              <a:t>Pre pandemic comparisons</a:t>
            </a:r>
          </a:p>
        </p:txBody>
      </p:sp>
    </p:spTree>
    <p:extLst>
      <p:ext uri="{BB962C8B-B14F-4D97-AF65-F5344CB8AC3E}">
        <p14:creationId xmlns:p14="http://schemas.microsoft.com/office/powerpoint/2010/main" val="36598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" grpId="0" animBg="1"/>
      <p:bldP spid="3" grpId="0" build="p"/>
      <p:bldP spid="19" grpId="0" animBg="1"/>
      <p:bldP spid="20" grpId="0" animBg="1"/>
      <p:bldP spid="6" grpId="0" build="p"/>
      <p:bldP spid="7" grpId="0" build="p"/>
      <p:bldP spid="13" grpId="0" animBg="1"/>
      <p:bldP spid="22" grpId="0" animBg="1"/>
      <p:bldP spid="23" grpId="0" animBg="1"/>
      <p:bldP spid="24" grpId="0" animBg="1"/>
      <p:bldP spid="1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1390650" y="2897187"/>
            <a:ext cx="9359900" cy="7921626"/>
          </a:xfrm>
          <a:prstGeom prst="roundRect">
            <a:avLst>
              <a:gd name="adj" fmla="val 10363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6"/>
          </p:nvPr>
        </p:nvSpPr>
        <p:spPr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49000">
                <a:schemeClr val="accent2">
                  <a:alpha val="50000"/>
                </a:schemeClr>
              </a:gs>
            </a:gsLst>
          </a:gradFill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09789" y="3978275"/>
            <a:ext cx="7200900" cy="4660187"/>
          </a:xfrm>
        </p:spPr>
        <p:txBody>
          <a:bodyPr/>
          <a:lstStyle/>
          <a:p>
            <a:pPr lvl="0"/>
            <a:r>
              <a:rPr lang="en-US" dirty="0"/>
              <a:t>Project Expansion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14</a:t>
            </a:fld>
            <a:endParaRPr lang="x-none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uk-UA" dirty="0"/>
              <a:t>02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uk-UA" dirty="0"/>
              <a:t>03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15790863" y="2944621"/>
            <a:ext cx="6481762" cy="626133"/>
          </a:xfrm>
        </p:spPr>
        <p:txBody>
          <a:bodyPr/>
          <a:lstStyle/>
          <a:p>
            <a:pPr lvl="0"/>
            <a:r>
              <a:rPr lang="en-US" dirty="0"/>
              <a:t>Future Additions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15790863" y="6545071"/>
            <a:ext cx="6481762" cy="626133"/>
          </a:xfrm>
        </p:spPr>
        <p:txBody>
          <a:bodyPr/>
          <a:lstStyle/>
          <a:p>
            <a:pPr lvl="0"/>
            <a:r>
              <a:rPr lang="en-US" dirty="0"/>
              <a:t>Changes with current code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95725" y="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595725" y="1191600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3595725" y="8299659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595725" y="4699206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C10E7A-017D-4DBA-B5AC-AAD94AE0F7BC}"/>
              </a:ext>
            </a:extLst>
          </p:cNvPr>
          <p:cNvSpPr/>
          <p:nvPr/>
        </p:nvSpPr>
        <p:spPr>
          <a:xfrm>
            <a:off x="15522592" y="10870935"/>
            <a:ext cx="4039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Pre pandemic comparisons</a:t>
            </a:r>
          </a:p>
        </p:txBody>
      </p:sp>
      <p:sp>
        <p:nvSpPr>
          <p:cNvPr id="21" name="Round Same Side Corner Rectangle 29">
            <a:extLst>
              <a:ext uri="{FF2B5EF4-FFF2-40B4-BE49-F238E27FC236}">
                <a16:creationId xmlns:a16="http://schemas.microsoft.com/office/drawing/2014/main" id="{A9F86C61-7EC9-418D-A38E-503A052E7F82}"/>
              </a:ext>
            </a:extLst>
          </p:cNvPr>
          <p:cNvSpPr/>
          <p:nvPr/>
        </p:nvSpPr>
        <p:spPr>
          <a:xfrm rot="5400000">
            <a:off x="-984865" y="984865"/>
            <a:ext cx="13716000" cy="1174627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91000">
                <a:schemeClr val="accent1">
                  <a:lumMod val="50000"/>
                </a:schemeClr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9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" grpId="0" animBg="1"/>
      <p:bldP spid="3" grpId="0" build="p"/>
      <p:bldP spid="19" grpId="0" animBg="1"/>
      <p:bldP spid="20" grpId="0" animBg="1"/>
      <p:bldP spid="6" grpId="0" build="p"/>
      <p:bldP spid="7" grpId="0" build="p"/>
      <p:bldP spid="13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3560537" y="3989161"/>
            <a:ext cx="17280000" cy="7560582"/>
          </a:xfrm>
          <a:prstGeom prst="roundRect">
            <a:avLst>
              <a:gd name="adj" fmla="val 8881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F812E6C-311F-4937-BD0F-212A6A99F016}"/>
              </a:ext>
            </a:extLst>
          </p:cNvPr>
          <p:cNvSpPr/>
          <p:nvPr/>
        </p:nvSpPr>
        <p:spPr>
          <a:xfrm>
            <a:off x="6791206" y="130628"/>
            <a:ext cx="10800000" cy="10252009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E1AC4F-0868-4E53-83A6-771F81539A35}"/>
              </a:ext>
            </a:extLst>
          </p:cNvPr>
          <p:cNvSpPr/>
          <p:nvPr/>
        </p:nvSpPr>
        <p:spPr>
          <a:xfrm>
            <a:off x="6791206" y="3332741"/>
            <a:ext cx="10800000" cy="642438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094878" y="4635438"/>
            <a:ext cx="16216732" cy="6794296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cs typeface="Sora Light"/>
              </a:rPr>
              <a:t>Bitcoin investing vs S&amp;P 500</a:t>
            </a:r>
          </a:p>
          <a:p>
            <a:endParaRPr lang="en-US" sz="2000" dirty="0">
              <a:cs typeface="Sora Ligh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Does BTC beat the market holding long term?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How do the results differ when trading for both is implemented?</a:t>
            </a:r>
            <a:endParaRPr lang="en-US">
              <a:cs typeface="Sora Light"/>
            </a:endParaRP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  <a:endParaRPr lang="x-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1864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 animBg="1"/>
      <p:bldP spid="2" grpId="0" uiExpand="1" build="p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0">
            <a:extLst>
              <a:ext uri="{FF2B5EF4-FFF2-40B4-BE49-F238E27FC236}">
                <a16:creationId xmlns:a16="http://schemas.microsoft.com/office/drawing/2014/main" id="{632BE160-DC82-415D-B03B-A5942DE7725D}"/>
              </a:ext>
            </a:extLst>
          </p:cNvPr>
          <p:cNvSpPr/>
          <p:nvPr/>
        </p:nvSpPr>
        <p:spPr>
          <a:xfrm>
            <a:off x="2588821" y="3989161"/>
            <a:ext cx="18803650" cy="7560582"/>
          </a:xfrm>
          <a:prstGeom prst="roundRect">
            <a:avLst>
              <a:gd name="adj" fmla="val 8881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2653F8D-DF8D-4A66-B313-42751B92C16F}"/>
              </a:ext>
            </a:extLst>
          </p:cNvPr>
          <p:cNvSpPr/>
          <p:nvPr/>
        </p:nvSpPr>
        <p:spPr>
          <a:xfrm>
            <a:off x="6791206" y="130628"/>
            <a:ext cx="10800000" cy="10252009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AB78EDA-ACAE-42EA-9EA9-D696C9E3E4CA}"/>
              </a:ext>
            </a:extLst>
          </p:cNvPr>
          <p:cNvSpPr/>
          <p:nvPr/>
        </p:nvSpPr>
        <p:spPr>
          <a:xfrm>
            <a:off x="6791206" y="3332741"/>
            <a:ext cx="10800000" cy="642438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12" name="Rounded Rectangle 11"/>
          <p:cNvSpPr/>
          <p:nvPr/>
        </p:nvSpPr>
        <p:spPr>
          <a:xfrm rot="16200000">
            <a:off x="5553074" y="2807154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2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2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 rot="16200000">
            <a:off x="16351524" y="6398078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3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3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 rot="16200000">
            <a:off x="16351524" y="2807154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1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1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16200000">
            <a:off x="5553073" y="6398078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4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4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8"/>
          </p:nvPr>
        </p:nvSpPr>
        <p:spPr>
          <a:xfrm>
            <a:off x="5436228" y="5833803"/>
            <a:ext cx="5315909" cy="1290931"/>
          </a:xfrm>
        </p:spPr>
        <p:txBody>
          <a:bodyPr/>
          <a:lstStyle/>
          <a:p>
            <a:r>
              <a:rPr lang="pt-BR" dirty="0"/>
              <a:t>Pandas</a:t>
            </a:r>
            <a:endParaRPr lang="pt-BR" dirty="0">
              <a:cs typeface="Sora Light"/>
            </a:endParaRPr>
          </a:p>
          <a:p>
            <a:pPr lvl="0"/>
            <a:r>
              <a:rPr lang="pt-BR" dirty="0"/>
              <a:t>Pandas TA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9"/>
          </p:nvPr>
        </p:nvSpPr>
        <p:spPr>
          <a:xfrm>
            <a:off x="16231508" y="9757126"/>
            <a:ext cx="5320392" cy="626133"/>
          </a:xfrm>
        </p:spPr>
        <p:txBody>
          <a:bodyPr/>
          <a:lstStyle/>
          <a:p>
            <a:r>
              <a:rPr lang="en-US" dirty="0" err="1">
                <a:ea typeface="+mn-lt"/>
                <a:cs typeface="+mn-lt"/>
              </a:rPr>
              <a:t>MCForecastTools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0"/>
          </p:nvPr>
        </p:nvSpPr>
        <p:spPr>
          <a:xfrm>
            <a:off x="5436228" y="9424727"/>
            <a:ext cx="5315909" cy="1290931"/>
          </a:xfrm>
        </p:spPr>
        <p:txBody>
          <a:bodyPr/>
          <a:lstStyle/>
          <a:p>
            <a:r>
              <a:rPr lang="pt-BR" dirty="0"/>
              <a:t>PyViz</a:t>
            </a:r>
          </a:p>
          <a:p>
            <a:r>
              <a:rPr lang="pt-BR" dirty="0"/>
              <a:t>dotenv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41"/>
          </p:nvPr>
        </p:nvSpPr>
        <p:spPr>
          <a:xfrm>
            <a:off x="16231508" y="5833803"/>
            <a:ext cx="5320392" cy="1290931"/>
          </a:xfrm>
        </p:spPr>
        <p:txBody>
          <a:bodyPr/>
          <a:lstStyle/>
          <a:p>
            <a:pPr lvl="0"/>
            <a:r>
              <a:rPr lang="pt-BR" dirty="0"/>
              <a:t>Voila</a:t>
            </a:r>
          </a:p>
          <a:p>
            <a:pPr lvl="0"/>
            <a:r>
              <a:rPr lang="pt-BR" dirty="0"/>
              <a:t>Alpaca Trade API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>
                <a:ea typeface="Calibri Light"/>
                <a:cs typeface="Calibri Light"/>
              </a:rPr>
              <a:t>Libraries</a:t>
            </a:r>
            <a:endParaRPr lang="x-non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3</a:t>
            </a:fld>
            <a:endParaRPr lang="x-non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9F0857-AE26-4D83-8AE7-61B8BD457F91}"/>
              </a:ext>
            </a:extLst>
          </p:cNvPr>
          <p:cNvSpPr/>
          <p:nvPr/>
        </p:nvSpPr>
        <p:spPr>
          <a:xfrm>
            <a:off x="3249792" y="5667358"/>
            <a:ext cx="1647999" cy="162382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3C492B-92F3-4E9D-B53D-04850086C53E}"/>
              </a:ext>
            </a:extLst>
          </p:cNvPr>
          <p:cNvSpPr/>
          <p:nvPr/>
        </p:nvSpPr>
        <p:spPr>
          <a:xfrm>
            <a:off x="3249791" y="9258282"/>
            <a:ext cx="1647999" cy="162382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35C49B-150F-44B2-A919-B4D2CECB6B18}"/>
              </a:ext>
            </a:extLst>
          </p:cNvPr>
          <p:cNvSpPr/>
          <p:nvPr/>
        </p:nvSpPr>
        <p:spPr>
          <a:xfrm>
            <a:off x="14041163" y="5667358"/>
            <a:ext cx="1647999" cy="162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166042-B7FC-496F-A0ED-7D955A42A128}"/>
              </a:ext>
            </a:extLst>
          </p:cNvPr>
          <p:cNvSpPr/>
          <p:nvPr/>
        </p:nvSpPr>
        <p:spPr>
          <a:xfrm>
            <a:off x="14041162" y="9258282"/>
            <a:ext cx="1647999" cy="162382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9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3" grpId="0" animBg="1"/>
      <p:bldP spid="12" grpId="0" animBg="1"/>
      <p:bldP spid="24" grpId="0" animBg="1"/>
      <p:bldP spid="25" grpId="0" animBg="1"/>
      <p:bldP spid="23" grpId="0" animBg="1"/>
      <p:bldP spid="19" grpId="0" build="p"/>
      <p:bldP spid="20" grpId="0" build="p"/>
      <p:bldP spid="21" grpId="0" build="p"/>
      <p:bldP spid="22" grpId="0" build="p"/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BAD22918-4969-40ED-8CF6-85486D8D53E5}"/>
              </a:ext>
            </a:extLst>
          </p:cNvPr>
          <p:cNvSpPr/>
          <p:nvPr/>
        </p:nvSpPr>
        <p:spPr>
          <a:xfrm>
            <a:off x="3560537" y="3989161"/>
            <a:ext cx="17280000" cy="7560582"/>
          </a:xfrm>
          <a:prstGeom prst="roundRect">
            <a:avLst>
              <a:gd name="adj" fmla="val 8881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6" name="Oval 5"/>
          <p:cNvSpPr/>
          <p:nvPr/>
        </p:nvSpPr>
        <p:spPr>
          <a:xfrm>
            <a:off x="6791206" y="179882"/>
            <a:ext cx="10800000" cy="10620118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791206" y="3750103"/>
            <a:ext cx="10800000" cy="883628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430839" y="2310228"/>
            <a:ext cx="11520735" cy="1557799"/>
          </a:xfrm>
        </p:spPr>
        <p:txBody>
          <a:bodyPr/>
          <a:lstStyle/>
          <a:p>
            <a:pPr lvl="0"/>
            <a:r>
              <a:rPr lang="en-US" dirty="0">
                <a:ea typeface="Calibri Light"/>
                <a:cs typeface="Calibri Light"/>
              </a:rPr>
              <a:t>Datasets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4</a:t>
            </a:fld>
            <a:endParaRPr lang="x-none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2794800-CB47-4483-896E-1A0C1EE5DF1B}"/>
              </a:ext>
            </a:extLst>
          </p:cNvPr>
          <p:cNvSpPr txBox="1">
            <a:spLocks/>
          </p:cNvSpPr>
          <p:nvPr/>
        </p:nvSpPr>
        <p:spPr>
          <a:xfrm>
            <a:off x="4258763" y="4708299"/>
            <a:ext cx="16216732" cy="799462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dirty="0">
                <a:solidFill>
                  <a:schemeClr val="bg1"/>
                </a:solidFill>
                <a:cs typeface="Calibri"/>
              </a:rPr>
              <a:t>SPY - Alpaca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pPr marL="456565" indent="-456565"/>
            <a:endParaRPr lang="en-US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en-US" dirty="0">
                <a:solidFill>
                  <a:schemeClr val="bg1"/>
                </a:solidFill>
                <a:cs typeface="Calibri"/>
              </a:rPr>
              <a:t>BTC - Coinbase Exchange</a:t>
            </a:r>
          </a:p>
          <a:p>
            <a:pPr marL="456565" indent="-456565"/>
            <a:endParaRPr lang="en-US" sz="2000" dirty="0">
              <a:solidFill>
                <a:srgbClr val="FFFFFF"/>
              </a:solidFill>
              <a:cs typeface="Sora Light"/>
            </a:endParaRPr>
          </a:p>
          <a:p>
            <a:pPr marL="456565" indent="-456565"/>
            <a:endParaRPr lang="en-US" dirty="0">
              <a:cs typeface="Sora Light"/>
            </a:endParaRPr>
          </a:p>
          <a:p>
            <a:pPr marL="0" indent="0">
              <a:buNone/>
            </a:pPr>
            <a:endParaRPr lang="en-US" dirty="0">
              <a:cs typeface="Sor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688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2" grpId="0" build="p"/>
      <p:bldP spid="10" grpId="0" uiExpan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112625" y="728257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5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06382" y="2717419"/>
            <a:ext cx="8991156" cy="185044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Collecting Data</a:t>
            </a:r>
          </a:p>
          <a:p>
            <a:endParaRPr lang="en-US" sz="4800" dirty="0">
              <a:ea typeface="Calibri"/>
              <a:cs typeface="Calibri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06382" y="1283237"/>
            <a:ext cx="8991156" cy="1557799"/>
          </a:xfrm>
        </p:spPr>
        <p:txBody>
          <a:bodyPr/>
          <a:lstStyle/>
          <a:p>
            <a:r>
              <a:rPr lang="en-US" dirty="0"/>
              <a:t>BTC vs SPY</a:t>
            </a: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D60CBAAA-C0EF-C2B1-1D32-38D7C9CDF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414" y="4060264"/>
            <a:ext cx="8010053" cy="6732360"/>
          </a:xfrm>
          <a:prstGeom prst="rect">
            <a:avLst/>
          </a:prstGeom>
        </p:spPr>
      </p:pic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115276C8-F2B8-76F9-CCBF-D3826A415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978" y="4060902"/>
            <a:ext cx="8010053" cy="682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6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12625" y="728257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6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06382" y="2977508"/>
            <a:ext cx="8991156" cy="89018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Holding Long Term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06382" y="1374922"/>
            <a:ext cx="8991156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2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6378139-37C8-9709-03E1-01A95DA3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060" y="4635342"/>
            <a:ext cx="11168381" cy="5429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FA7C9A-F8E8-A2E5-B5E8-205C9A82925E}"/>
              </a:ext>
            </a:extLst>
          </p:cNvPr>
          <p:cNvSpPr txBox="1"/>
          <p:nvPr/>
        </p:nvSpPr>
        <p:spPr>
          <a:xfrm>
            <a:off x="17772904" y="3622148"/>
            <a:ext cx="41558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Sora Light"/>
              </a:rPr>
              <a:t>SPY                     BTC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FB23D-1657-F326-B8F7-5A287DC35777}"/>
              </a:ext>
            </a:extLst>
          </p:cNvPr>
          <p:cNvSpPr txBox="1"/>
          <p:nvPr/>
        </p:nvSpPr>
        <p:spPr>
          <a:xfrm>
            <a:off x="14844133" y="4380838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Volatility</a:t>
            </a:r>
            <a:endParaRPr lang="en-US" sz="2800" b="1" dirty="0">
              <a:solidFill>
                <a:schemeClr val="bg1"/>
              </a:solidFill>
              <a:cs typeface="Sora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D695B-85F9-4306-A968-973A31EB2331}"/>
              </a:ext>
            </a:extLst>
          </p:cNvPr>
          <p:cNvSpPr txBox="1"/>
          <p:nvPr/>
        </p:nvSpPr>
        <p:spPr>
          <a:xfrm>
            <a:off x="14840236" y="5477230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Sharp Ratio</a:t>
            </a:r>
            <a:endParaRPr lang="en-US" sz="2800" dirty="0">
              <a:solidFill>
                <a:schemeClr val="bg1"/>
              </a:solidFill>
              <a:cs typeface="Sor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577AD-15E3-025F-3289-97B09BCFCCF7}"/>
              </a:ext>
            </a:extLst>
          </p:cNvPr>
          <p:cNvSpPr txBox="1"/>
          <p:nvPr/>
        </p:nvSpPr>
        <p:spPr>
          <a:xfrm>
            <a:off x="17769008" y="4388476"/>
            <a:ext cx="64308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/>
              </a:rPr>
              <a:t>0.219753     0.751422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A398BC-EEBA-5609-CBD2-CE400E314CCB}"/>
              </a:ext>
            </a:extLst>
          </p:cNvPr>
          <p:cNvSpPr txBox="1"/>
          <p:nvPr/>
        </p:nvSpPr>
        <p:spPr>
          <a:xfrm>
            <a:off x="17765111" y="5484870"/>
            <a:ext cx="64124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/>
              </a:rPr>
              <a:t>0.484030     0.739624</a:t>
            </a:r>
          </a:p>
        </p:txBody>
      </p:sp>
    </p:spTree>
    <p:extLst>
      <p:ext uri="{BB962C8B-B14F-4D97-AF65-F5344CB8AC3E}">
        <p14:creationId xmlns:p14="http://schemas.microsoft.com/office/powerpoint/2010/main" val="294592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  <p:bldP spid="4" grpId="0"/>
      <p:bldP spid="11" grpId="0" build="allAtOnce"/>
      <p:bldP spid="12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7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Day trading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0834B31-9C89-18AF-BF9F-F4225BB2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421" y="3877093"/>
            <a:ext cx="11337184" cy="5670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0795762-D6C2-A4E6-E10E-93971BE93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241" y="7556011"/>
            <a:ext cx="12666473" cy="56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8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Day trading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0834B31-9C89-18AF-BF9F-F4225BB2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421" y="3877093"/>
            <a:ext cx="11337184" cy="5670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0795762-D6C2-A4E6-E10E-93971BE93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241" y="7556011"/>
            <a:ext cx="12666473" cy="56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9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10400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Day trading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BBEF531-1E6F-AA81-DCF1-06B3C77E4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836" y="3818544"/>
            <a:ext cx="8787404" cy="4438135"/>
          </a:xfrm>
          <a:prstGeom prst="rect">
            <a:avLst/>
          </a:prstGeom>
        </p:spPr>
      </p:pic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71844E3-AA12-959F-D21F-D4A3018D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836" y="8604212"/>
            <a:ext cx="8787404" cy="4434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D227C3-22F2-9897-1741-CF7F23E158B2}"/>
              </a:ext>
            </a:extLst>
          </p:cNvPr>
          <p:cNvSpPr txBox="1"/>
          <p:nvPr/>
        </p:nvSpPr>
        <p:spPr>
          <a:xfrm>
            <a:off x="12542828" y="3810721"/>
            <a:ext cx="1006603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2800" b="1" i="0" u="sng" dirty="0">
                <a:solidFill>
                  <a:srgbClr val="FFFFFF"/>
                </a:solidFill>
                <a:latin typeface="Sora Light"/>
              </a:rPr>
              <a:t>Long term hold </a:t>
            </a:r>
            <a:r>
              <a:rPr lang="en-US" sz="2800" b="0" i="0" dirty="0">
                <a:latin typeface="Sora Light"/>
              </a:rPr>
              <a:t>​</a:t>
            </a:r>
            <a:endParaRPr lang="en-US" sz="2800" b="0" i="0" dirty="0">
              <a:latin typeface="Sora Light"/>
              <a:cs typeface="Sora Light"/>
            </a:endParaRPr>
          </a:p>
          <a:p>
            <a:pPr algn="l" rtl="0"/>
            <a:r>
              <a:rPr lang="en-US" sz="2800" b="0" i="0" dirty="0">
                <a:latin typeface="Sora Light"/>
              </a:rPr>
              <a:t>​</a:t>
            </a:r>
            <a:endParaRPr lang="en-US" sz="2800" b="0" i="0" dirty="0">
              <a:latin typeface="Sora Light"/>
              <a:cs typeface="Sora Light"/>
            </a:endParaRPr>
          </a:p>
          <a:p>
            <a:pPr algn="l" rtl="0"/>
            <a:r>
              <a:rPr lang="en-US" sz="2800" b="0" i="0" u="none" strike="noStrike" dirty="0">
                <a:solidFill>
                  <a:srgbClr val="FFFFFF"/>
                </a:solidFill>
                <a:latin typeface="Consolas"/>
              </a:rPr>
              <a:t>$13067.58</a:t>
            </a:r>
            <a:r>
              <a:rPr lang="en-US" sz="2800" b="0" i="0" u="none" strike="noStrike" dirty="0">
                <a:solidFill>
                  <a:srgbClr val="FFFFFF"/>
                </a:solidFill>
                <a:latin typeface="Sora Light"/>
              </a:rPr>
              <a:t> in profits per share</a:t>
            </a:r>
            <a:r>
              <a:rPr lang="en-US" sz="2800" b="0" i="0" dirty="0">
                <a:latin typeface="Sora Light"/>
              </a:rPr>
              <a:t>​</a:t>
            </a:r>
            <a:endParaRPr lang="en-US" sz="2800" b="0" i="0" dirty="0">
              <a:latin typeface="Sora Light"/>
              <a:cs typeface="Sora Light"/>
            </a:endParaRPr>
          </a:p>
          <a:p>
            <a:pPr algn="l" rtl="0"/>
            <a:r>
              <a:rPr lang="en-US" sz="2800" b="0" i="0" dirty="0">
                <a:latin typeface="Sora Light"/>
              </a:rPr>
              <a:t>​</a:t>
            </a:r>
            <a:endParaRPr lang="en-US" sz="2800" b="0" i="0" dirty="0">
              <a:latin typeface="Sora Light"/>
              <a:cs typeface="Sora Light"/>
            </a:endParaRPr>
          </a:p>
          <a:p>
            <a:pPr algn="l" rtl="0"/>
            <a:r>
              <a:rPr lang="en-US" sz="2800" b="1" i="0" u="sng" dirty="0">
                <a:solidFill>
                  <a:srgbClr val="FFFFFF"/>
                </a:solidFill>
                <a:latin typeface="Sora Light"/>
              </a:rPr>
              <a:t>14 day and 28 day EMA Trading</a:t>
            </a:r>
            <a:r>
              <a:rPr lang="en-US" sz="2800" b="0" i="0" dirty="0">
                <a:latin typeface="Sora Light"/>
              </a:rPr>
              <a:t>​</a:t>
            </a:r>
            <a:endParaRPr lang="en-US" sz="2800" b="0" i="0" dirty="0">
              <a:latin typeface="Sora Light"/>
              <a:cs typeface="Sora Light"/>
            </a:endParaRPr>
          </a:p>
          <a:p>
            <a:pPr algn="l" rtl="0"/>
            <a:r>
              <a:rPr lang="en-US" sz="2800" b="0" i="0" dirty="0">
                <a:latin typeface="Sora Light"/>
              </a:rPr>
              <a:t>​</a:t>
            </a:r>
            <a:endParaRPr lang="en-US" sz="2800" b="0" i="0" dirty="0">
              <a:latin typeface="Sora Light"/>
              <a:cs typeface="Sora Light"/>
            </a:endParaRPr>
          </a:p>
          <a:p>
            <a:pPr algn="l" rtl="0"/>
            <a:r>
              <a:rPr lang="en-US" sz="2800" b="0" i="0" u="none" strike="noStrike" dirty="0">
                <a:solidFill>
                  <a:srgbClr val="FFFFFF"/>
                </a:solidFill>
                <a:latin typeface="Consolas"/>
              </a:rPr>
              <a:t>$37795.01</a:t>
            </a:r>
            <a:r>
              <a:rPr lang="en-US" sz="2800" b="0" i="0" u="none" strike="noStrike" dirty="0">
                <a:solidFill>
                  <a:srgbClr val="FFFFFF"/>
                </a:solidFill>
                <a:latin typeface="Sora Light"/>
              </a:rPr>
              <a:t> in profits per share</a:t>
            </a:r>
            <a:r>
              <a:rPr lang="en-US" sz="2800" b="0" i="0" dirty="0">
                <a:latin typeface="Sora Light"/>
              </a:rPr>
              <a:t>​</a:t>
            </a:r>
            <a:endParaRPr lang="en-US" sz="2800" b="0" i="0" dirty="0">
              <a:latin typeface="Sora Light"/>
              <a:cs typeface="Sora Light"/>
            </a:endParaRPr>
          </a:p>
          <a:p>
            <a:pPr algn="l" rtl="0"/>
            <a:r>
              <a:rPr lang="en-US" sz="2800" b="0" i="0" dirty="0">
                <a:latin typeface="Sora Light"/>
              </a:rPr>
              <a:t>​</a:t>
            </a:r>
            <a:endParaRPr lang="en-US" sz="2800" b="0" i="0" dirty="0">
              <a:latin typeface="Sora Light"/>
              <a:cs typeface="Sora Light"/>
            </a:endParaRPr>
          </a:p>
          <a:p>
            <a:pPr algn="l" rtl="0"/>
            <a:r>
              <a:rPr lang="en-US" sz="2800" b="0" i="0" u="none" strike="noStrike" dirty="0">
                <a:solidFill>
                  <a:srgbClr val="FFFFFF"/>
                </a:solidFill>
                <a:latin typeface="Sora Light"/>
              </a:rPr>
              <a:t>Trading </a:t>
            </a:r>
            <a:r>
              <a:rPr lang="en-US" sz="2800" b="0" i="0" u="none" strike="noStrike" dirty="0">
                <a:solidFill>
                  <a:srgbClr val="FFFFFF"/>
                </a:solidFill>
                <a:latin typeface="Consolas"/>
              </a:rPr>
              <a:t>189.23%</a:t>
            </a:r>
            <a:r>
              <a:rPr lang="en-US" sz="2800" b="0" i="0" u="none" strike="noStrike" dirty="0">
                <a:solidFill>
                  <a:srgbClr val="FFFFFF"/>
                </a:solidFill>
                <a:latin typeface="Sora Light"/>
              </a:rPr>
              <a:t> over Long term hold</a:t>
            </a:r>
            <a:endParaRPr lang="en-US" sz="2800" dirty="0">
              <a:solidFill>
                <a:srgbClr val="000000"/>
              </a:solidFill>
              <a:cs typeface="Sora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3C320-C641-53F8-76D3-2C40D8A7CCF2}"/>
              </a:ext>
            </a:extLst>
          </p:cNvPr>
          <p:cNvSpPr txBox="1"/>
          <p:nvPr/>
        </p:nvSpPr>
        <p:spPr>
          <a:xfrm>
            <a:off x="12543790" y="8597319"/>
            <a:ext cx="8301254" cy="4462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  <a:ea typeface="+mn-lt"/>
                <a:cs typeface="+mn-lt"/>
              </a:rPr>
              <a:t>Long term hold </a:t>
            </a:r>
            <a:endParaRPr lang="en-US" b="1" u="sng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$109.38 in profits per share 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b="1" u="sng" dirty="0">
                <a:solidFill>
                  <a:schemeClr val="bg1"/>
                </a:solidFill>
                <a:ea typeface="+mn-lt"/>
                <a:cs typeface="+mn-lt"/>
              </a:rPr>
              <a:t>14 day and 28 day EMA Trading 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$126.94 in profits per share </a:t>
            </a:r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endParaRPr lang="en-US" dirty="0">
              <a:solidFill>
                <a:schemeClr val="bg1"/>
              </a:solidFill>
              <a:cs typeface="Sora Light"/>
            </a:endParaRPr>
          </a:p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Trading 16.05% over Long term hold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3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Custom 89">
      <a:dk1>
        <a:sysClr val="windowText" lastClr="000000"/>
      </a:dk1>
      <a:lt1>
        <a:sysClr val="window" lastClr="FFFFFF"/>
      </a:lt1>
      <a:dk2>
        <a:srgbClr val="080C15"/>
      </a:dk2>
      <a:lt2>
        <a:srgbClr val="E7E6E6"/>
      </a:lt2>
      <a:accent1>
        <a:srgbClr val="00A0FE"/>
      </a:accent1>
      <a:accent2>
        <a:srgbClr val="FD7F08"/>
      </a:accent2>
      <a:accent3>
        <a:srgbClr val="3DE0A2"/>
      </a:accent3>
      <a:accent4>
        <a:srgbClr val="CD3A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9">
      <a:majorFont>
        <a:latin typeface="Space Grotesk Bold"/>
        <a:ea typeface=""/>
        <a:cs typeface=""/>
      </a:majorFont>
      <a:minorFont>
        <a:latin typeface="Sora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5788</TotalTime>
  <Words>172</Words>
  <Application>Microsoft Office PowerPoint</Application>
  <PresentationFormat>Custom</PresentationFormat>
  <Paragraphs>95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Oleksandr</dc:creator>
  <cp:lastModifiedBy>Emory, Tracy</cp:lastModifiedBy>
  <cp:revision>624</cp:revision>
  <dcterms:created xsi:type="dcterms:W3CDTF">2021-04-21T07:42:42Z</dcterms:created>
  <dcterms:modified xsi:type="dcterms:W3CDTF">2022-07-19T03:32:10Z</dcterms:modified>
</cp:coreProperties>
</file>